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25"/>
  </p:notesMasterIdLst>
  <p:handoutMasterIdLst>
    <p:handoutMasterId r:id="rId26"/>
  </p:handoutMasterIdLst>
  <p:sldIdLst>
    <p:sldId id="266" r:id="rId5"/>
    <p:sldId id="261" r:id="rId6"/>
    <p:sldId id="418" r:id="rId7"/>
    <p:sldId id="355" r:id="rId8"/>
    <p:sldId id="356" r:id="rId9"/>
    <p:sldId id="456" r:id="rId10"/>
    <p:sldId id="457" r:id="rId11"/>
    <p:sldId id="458" r:id="rId12"/>
    <p:sldId id="459" r:id="rId13"/>
    <p:sldId id="460" r:id="rId14"/>
    <p:sldId id="461" r:id="rId15"/>
    <p:sldId id="462" r:id="rId16"/>
    <p:sldId id="463" r:id="rId17"/>
    <p:sldId id="464" r:id="rId18"/>
    <p:sldId id="465" r:id="rId19"/>
    <p:sldId id="454" r:id="rId20"/>
    <p:sldId id="391" r:id="rId21"/>
    <p:sldId id="399" r:id="rId22"/>
    <p:sldId id="450" r:id="rId23"/>
    <p:sldId id="45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B32282-F29D-FA46-94B3-AD0BFAAF4CE2}" v="1" dt="2022-06-08T03:22:20.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848" autoAdjust="0"/>
    <p:restoredTop sz="92593" autoAdjust="0"/>
  </p:normalViewPr>
  <p:slideViewPr>
    <p:cSldViewPr snapToGrid="0" snapToObjects="1">
      <p:cViewPr varScale="1">
        <p:scale>
          <a:sx n="92" d="100"/>
          <a:sy n="92" d="100"/>
        </p:scale>
        <p:origin x="192" y="720"/>
      </p:cViewPr>
      <p:guideLst>
        <p:guide orient="horz" pos="2160"/>
        <p:guide pos="2406"/>
        <p:guide pos="2880"/>
        <p:guide orient="horz" pos="2114"/>
        <p:guide pos="2759"/>
        <p:guide pos="2022"/>
      </p:guideLst>
    </p:cSldViewPr>
  </p:slideViewPr>
  <p:notesTextViewPr>
    <p:cViewPr>
      <p:scale>
        <a:sx n="100" d="100"/>
        <a:sy n="100" d="100"/>
      </p:scale>
      <p:origin x="0" y="0"/>
    </p:cViewPr>
  </p:notesTextViewPr>
  <p:sorterViewPr>
    <p:cViewPr>
      <p:scale>
        <a:sx n="66" d="100"/>
        <a:sy n="66" d="100"/>
      </p:scale>
      <p:origin x="0" y="-19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Yu Yee Dominic /CSF" userId="59ddad63-47f1-4317-b088-d34171f6460d" providerId="ADAL" clId="{74B32282-F29D-FA46-94B3-AD0BFAAF4CE2}"/>
    <pc:docChg chg="modSld">
      <pc:chgData name="Lee Yu Yee Dominic /CSF" userId="59ddad63-47f1-4317-b088-d34171f6460d" providerId="ADAL" clId="{74B32282-F29D-FA46-94B3-AD0BFAAF4CE2}" dt="2022-06-08T03:28:05.198" v="5" actId="1036"/>
      <pc:docMkLst>
        <pc:docMk/>
      </pc:docMkLst>
      <pc:sldChg chg="addSp delSp modSp mod">
        <pc:chgData name="Lee Yu Yee Dominic /CSF" userId="59ddad63-47f1-4317-b088-d34171f6460d" providerId="ADAL" clId="{74B32282-F29D-FA46-94B3-AD0BFAAF4CE2}" dt="2022-06-08T03:25:35.437" v="3" actId="1036"/>
        <pc:sldMkLst>
          <pc:docMk/>
          <pc:sldMk cId="858257377" sldId="355"/>
        </pc:sldMkLst>
        <pc:spChg chg="mod">
          <ac:chgData name="Lee Yu Yee Dominic /CSF" userId="59ddad63-47f1-4317-b088-d34171f6460d" providerId="ADAL" clId="{74B32282-F29D-FA46-94B3-AD0BFAAF4CE2}" dt="2022-06-08T03:25:35.437" v="3" actId="1036"/>
          <ac:spMkLst>
            <pc:docMk/>
            <pc:sldMk cId="858257377" sldId="355"/>
            <ac:spMk id="5" creationId="{00000000-0000-0000-0000-000000000000}"/>
          </ac:spMkLst>
        </pc:spChg>
        <pc:spChg chg="add del mod">
          <ac:chgData name="Lee Yu Yee Dominic /CSF" userId="59ddad63-47f1-4317-b088-d34171f6460d" providerId="ADAL" clId="{74B32282-F29D-FA46-94B3-AD0BFAAF4CE2}" dt="2022-06-08T03:22:23.184" v="2"/>
          <ac:spMkLst>
            <pc:docMk/>
            <pc:sldMk cId="858257377" sldId="355"/>
            <ac:spMk id="7" creationId="{63C9ECBF-2AD9-C368-6A94-46F5783281C4}"/>
          </ac:spMkLst>
        </pc:spChg>
      </pc:sldChg>
      <pc:sldChg chg="modSp mod">
        <pc:chgData name="Lee Yu Yee Dominic /CSF" userId="59ddad63-47f1-4317-b088-d34171f6460d" providerId="ADAL" clId="{74B32282-F29D-FA46-94B3-AD0BFAAF4CE2}" dt="2022-06-08T03:28:05.198" v="5" actId="1036"/>
        <pc:sldMkLst>
          <pc:docMk/>
          <pc:sldMk cId="1795177407" sldId="356"/>
        </pc:sldMkLst>
        <pc:grpChg chg="mod">
          <ac:chgData name="Lee Yu Yee Dominic /CSF" userId="59ddad63-47f1-4317-b088-d34171f6460d" providerId="ADAL" clId="{74B32282-F29D-FA46-94B3-AD0BFAAF4CE2}" dt="2022-06-08T03:28:05.198" v="5" actId="1036"/>
          <ac:grpSpMkLst>
            <pc:docMk/>
            <pc:sldMk cId="1795177407" sldId="356"/>
            <ac:grpSpMk id="6" creationId="{5F80350F-1996-4D5A-B22F-B75127A3D332}"/>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B148E4E7-B938-5B46-845B-A75FA8E2B83A}">
      <dgm:prSet phldrT="[Text]"/>
      <dgm:spPr/>
      <dgm:t>
        <a:bodyPr/>
        <a:lstStyle/>
        <a:p>
          <a:r>
            <a:rPr lang="en-US" dirty="0"/>
            <a:t>Mission 3.3: Your First Razor Pages Application Reflections – Individual</a:t>
          </a:r>
        </a:p>
      </dgm:t>
    </dgm:pt>
    <dgm:pt modelId="{D28508D8-4CC0-3A45-8D34-BA8C8FD12DCE}" type="parTrans" cxnId="{3CC8EEB4-516B-6C46-8BFB-C1D802076070}">
      <dgm:prSet/>
      <dgm:spPr/>
      <dgm:t>
        <a:bodyPr/>
        <a:lstStyle/>
        <a:p>
          <a:endParaRPr lang="en-US"/>
        </a:p>
      </dgm:t>
    </dgm:pt>
    <dgm:pt modelId="{5C2352D7-EABA-2142-A8EB-56341F23FFB6}" type="sibTrans" cxnId="{3CC8EEB4-516B-6C46-8BFB-C1D802076070}">
      <dgm:prSet/>
      <dgm:spPr/>
      <dgm:t>
        <a:bodyPr/>
        <a:lstStyle/>
        <a:p>
          <a:endParaRPr lang="en-US"/>
        </a:p>
      </dgm:t>
    </dgm:pt>
    <dgm:pt modelId="{00F04993-7649-4BA3-A4F6-8B9A42B4F519}">
      <dgm:prSet phldrT="[Text]"/>
      <dgm:spPr/>
      <dgm:t>
        <a:bodyPr/>
        <a:lstStyle/>
        <a:p>
          <a:r>
            <a:rPr lang="en-US" dirty="0"/>
            <a:t>Activity 3.1: HTTP vs HTTPS (Confidentiality)</a:t>
          </a:r>
        </a:p>
      </dgm:t>
    </dgm:pt>
    <dgm:pt modelId="{65A8205C-BD26-4CF5-B341-CC2ABE32B283}" type="parTrans" cxnId="{AE6C10CB-16B0-4B38-BE63-4FD858475AB2}">
      <dgm:prSet/>
      <dgm:spPr/>
      <dgm:t>
        <a:bodyPr/>
        <a:lstStyle/>
        <a:p>
          <a:endParaRPr lang="en-US"/>
        </a:p>
      </dgm:t>
    </dgm:pt>
    <dgm:pt modelId="{50DE1C0C-543D-40F4-A672-623222BBEB70}" type="sibTrans" cxnId="{AE6C10CB-16B0-4B38-BE63-4FD858475AB2}">
      <dgm:prSet/>
      <dgm:spPr/>
      <dgm:t>
        <a:bodyPr/>
        <a:lstStyle/>
        <a:p>
          <a:endParaRPr lang="en-US"/>
        </a:p>
      </dgm:t>
    </dgm:pt>
    <dgm:pt modelId="{2514FF71-E799-4EAA-84EC-3BB67C2482B1}">
      <dgm:prSet phldrT="[Text]"/>
      <dgm:spPr/>
      <dgm:t>
        <a:bodyPr/>
        <a:lstStyle/>
        <a:p>
          <a:r>
            <a:rPr lang="en-SG" dirty="0"/>
            <a:t>Recap Week 2</a:t>
          </a:r>
          <a:endParaRPr lang="en-US" dirty="0"/>
        </a:p>
      </dgm:t>
    </dgm:pt>
    <dgm:pt modelId="{5449C2E7-9FFF-439C-8432-DD471B730B33}" type="parTrans" cxnId="{56BC8ECA-921E-40F8-81F1-E8FBABC0F74E}">
      <dgm:prSet/>
      <dgm:spPr/>
      <dgm:t>
        <a:bodyPr/>
        <a:lstStyle/>
        <a:p>
          <a:endParaRPr lang="en-US"/>
        </a:p>
      </dgm:t>
    </dgm:pt>
    <dgm:pt modelId="{6936E64F-545C-4577-9072-D4C1AE7F5B42}" type="sibTrans" cxnId="{56BC8ECA-921E-40F8-81F1-E8FBABC0F74E}">
      <dgm:prSet/>
      <dgm:spPr/>
      <dgm:t>
        <a:bodyPr/>
        <a:lstStyle/>
        <a:p>
          <a:endParaRPr lang="en-US"/>
        </a:p>
      </dgm:t>
    </dgm:pt>
    <dgm:pt modelId="{9F99D337-DAE4-4EC4-93BB-84206C8AD1D7}">
      <dgm:prSet phldrT="[Text]"/>
      <dgm:spPr/>
      <dgm:t>
        <a:bodyPr/>
        <a:lstStyle/>
        <a:p>
          <a:r>
            <a:rPr lang="en-US" dirty="0"/>
            <a:t>Quality Attributes of a Secure Software </a:t>
          </a:r>
          <a:r>
            <a:rPr lang="en-US"/>
            <a:t>&amp; Types of Software Security Requirements</a:t>
          </a:r>
          <a:endParaRPr lang="en-US" dirty="0"/>
        </a:p>
      </dgm:t>
    </dgm:pt>
    <dgm:pt modelId="{4AAFB402-284D-495F-865D-3205CBB822EA}" type="parTrans" cxnId="{901EACA0-5648-42C7-A055-A8746CA09B52}">
      <dgm:prSet/>
      <dgm:spPr/>
      <dgm:t>
        <a:bodyPr/>
        <a:lstStyle/>
        <a:p>
          <a:endParaRPr lang="en-SG"/>
        </a:p>
      </dgm:t>
    </dgm:pt>
    <dgm:pt modelId="{BC5084FF-6D3B-45DB-AF55-26717AA1D8DA}" type="sibTrans" cxnId="{901EACA0-5648-42C7-A055-A8746CA09B52}">
      <dgm:prSet/>
      <dgm:spPr/>
      <dgm:t>
        <a:bodyPr/>
        <a:lstStyle/>
        <a:p>
          <a:endParaRPr lang="en-SG"/>
        </a:p>
      </dgm:t>
    </dgm:pt>
    <dgm:pt modelId="{D5A8EB90-90F0-42DA-B998-A8160C898D53}">
      <dgm:prSet phldrT="[Text]"/>
      <dgm:spPr/>
      <dgm:t>
        <a:bodyPr/>
        <a:lstStyle/>
        <a:p>
          <a:r>
            <a:rPr lang="en-US" dirty="0"/>
            <a:t>Activity 3.2: Cryptographic Hash Functions (Integrity)</a:t>
          </a:r>
        </a:p>
      </dgm:t>
    </dgm:pt>
    <dgm:pt modelId="{533496EF-65E7-40B5-8066-55E19492B4DF}" type="parTrans" cxnId="{12579341-9FC0-4165-8583-4374D71F1FE7}">
      <dgm:prSet/>
      <dgm:spPr/>
      <dgm:t>
        <a:bodyPr/>
        <a:lstStyle/>
        <a:p>
          <a:endParaRPr lang="en-SG"/>
        </a:p>
      </dgm:t>
    </dgm:pt>
    <dgm:pt modelId="{7E30B332-704B-45FC-846F-A1A0125CC435}" type="sibTrans" cxnId="{12579341-9FC0-4165-8583-4374D71F1FE7}">
      <dgm:prSet/>
      <dgm:spPr/>
      <dgm:t>
        <a:bodyPr/>
        <a:lstStyle/>
        <a:p>
          <a:endParaRPr lang="en-SG"/>
        </a:p>
      </dgm:t>
    </dgm:pt>
    <dgm:pt modelId="{2CB779E7-5541-4D35-8758-23913365EF00}">
      <dgm:prSet phldrT="[Text]"/>
      <dgm:spPr/>
      <dgm:t>
        <a:bodyPr/>
        <a:lstStyle/>
        <a:p>
          <a:r>
            <a:rPr lang="en-US"/>
            <a:t>Reflections - Individual</a:t>
          </a:r>
          <a:endParaRPr lang="en-US" dirty="0"/>
        </a:p>
      </dgm:t>
    </dgm:pt>
    <dgm:pt modelId="{15CB0138-A4AC-40E6-8CE7-F0F8462A8955}" type="parTrans" cxnId="{BB9B0CF9-2FFE-41B8-9BE4-570C22460464}">
      <dgm:prSet/>
      <dgm:spPr/>
      <dgm:t>
        <a:bodyPr/>
        <a:lstStyle/>
        <a:p>
          <a:endParaRPr lang="en-SG"/>
        </a:p>
      </dgm:t>
    </dgm:pt>
    <dgm:pt modelId="{29A7E0C9-FFFF-45E4-926A-FC379042C0E4}" type="sibTrans" cxnId="{BB9B0CF9-2FFE-41B8-9BE4-570C22460464}">
      <dgm:prSet/>
      <dgm:spPr/>
      <dgm:t>
        <a:bodyPr/>
        <a:lstStyle/>
        <a:p>
          <a:endParaRPr lang="en-SG"/>
        </a:p>
      </dgm:t>
    </dgm:pt>
    <dgm:pt modelId="{FACA2EB4-7352-3848-9C7B-BEC9D897A791}" type="pres">
      <dgm:prSet presAssocID="{E74A7434-A34C-D840-A26F-22ED13A4DFDD}" presName="Name0" presStyleCnt="0">
        <dgm:presLayoutVars>
          <dgm:chMax val="7"/>
          <dgm:chPref val="7"/>
          <dgm:dir/>
        </dgm:presLayoutVars>
      </dgm:prSet>
      <dgm:spPr/>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6"/>
      <dgm:spPr/>
    </dgm:pt>
    <dgm:pt modelId="{04932873-04F1-1948-9D09-1DEBC426018D}" type="pres">
      <dgm:prSet presAssocID="{E74A7434-A34C-D840-A26F-22ED13A4DFDD}" presName="conn" presStyleLbl="parChTrans1D2" presStyleIdx="0" presStyleCnt="1"/>
      <dgm:spPr/>
    </dgm:pt>
    <dgm:pt modelId="{7D2544BA-1B36-4B41-B78C-90DCEC926C24}" type="pres">
      <dgm:prSet presAssocID="{E74A7434-A34C-D840-A26F-22ED13A4DFDD}" presName="extraNode" presStyleLbl="node1" presStyleIdx="0" presStyleCnt="6"/>
      <dgm:spPr/>
    </dgm:pt>
    <dgm:pt modelId="{0044D4CB-C82E-4642-92FE-FBF8D6533890}" type="pres">
      <dgm:prSet presAssocID="{E74A7434-A34C-D840-A26F-22ED13A4DFDD}" presName="dstNode" presStyleLbl="node1" presStyleIdx="0" presStyleCnt="6"/>
      <dgm:spPr/>
    </dgm:pt>
    <dgm:pt modelId="{AFB14DB1-17AA-4DE7-9AB2-9BAE66F3DAC8}" type="pres">
      <dgm:prSet presAssocID="{2514FF71-E799-4EAA-84EC-3BB67C2482B1}" presName="text_1" presStyleLbl="node1" presStyleIdx="0" presStyleCnt="6">
        <dgm:presLayoutVars>
          <dgm:bulletEnabled val="1"/>
        </dgm:presLayoutVars>
      </dgm:prSet>
      <dgm:spPr/>
    </dgm:pt>
    <dgm:pt modelId="{1DB7659C-D56D-4DC2-8208-6E4020D2BDE4}" type="pres">
      <dgm:prSet presAssocID="{2514FF71-E799-4EAA-84EC-3BB67C2482B1}" presName="accent_1" presStyleCnt="0"/>
      <dgm:spPr/>
    </dgm:pt>
    <dgm:pt modelId="{EC2220A2-55CC-4B98-B97B-F0CA1612BE09}" type="pres">
      <dgm:prSet presAssocID="{2514FF71-E799-4EAA-84EC-3BB67C2482B1}" presName="accentRepeatNode" presStyleLbl="solidFgAcc1" presStyleIdx="0" presStyleCnt="6"/>
      <dgm:spPr/>
    </dgm:pt>
    <dgm:pt modelId="{9566D120-20F3-468D-B4FF-043261BEDA3E}" type="pres">
      <dgm:prSet presAssocID="{9F99D337-DAE4-4EC4-93BB-84206C8AD1D7}" presName="text_2" presStyleLbl="node1" presStyleIdx="1" presStyleCnt="6">
        <dgm:presLayoutVars>
          <dgm:bulletEnabled val="1"/>
        </dgm:presLayoutVars>
      </dgm:prSet>
      <dgm:spPr/>
    </dgm:pt>
    <dgm:pt modelId="{8057EBB4-3170-4C88-AD8A-277FF01FB9E1}" type="pres">
      <dgm:prSet presAssocID="{9F99D337-DAE4-4EC4-93BB-84206C8AD1D7}" presName="accent_2" presStyleCnt="0"/>
      <dgm:spPr/>
    </dgm:pt>
    <dgm:pt modelId="{EAE950E0-4D03-4B96-B8D5-BED122FF6290}" type="pres">
      <dgm:prSet presAssocID="{9F99D337-DAE4-4EC4-93BB-84206C8AD1D7}" presName="accentRepeatNode" presStyleLbl="solidFgAcc1" presStyleIdx="1" presStyleCnt="6"/>
      <dgm:spPr/>
    </dgm:pt>
    <dgm:pt modelId="{8B8900B3-487B-4595-89C4-EA7E8E544BB2}" type="pres">
      <dgm:prSet presAssocID="{00F04993-7649-4BA3-A4F6-8B9A42B4F519}" presName="text_3" presStyleLbl="node1" presStyleIdx="2" presStyleCnt="6">
        <dgm:presLayoutVars>
          <dgm:bulletEnabled val="1"/>
        </dgm:presLayoutVars>
      </dgm:prSet>
      <dgm:spPr/>
    </dgm:pt>
    <dgm:pt modelId="{8B363505-10EB-4295-B21E-F6548DD35F25}" type="pres">
      <dgm:prSet presAssocID="{00F04993-7649-4BA3-A4F6-8B9A42B4F519}" presName="accent_3" presStyleCnt="0"/>
      <dgm:spPr/>
    </dgm:pt>
    <dgm:pt modelId="{DFCC0320-E3A1-4F51-99C6-10D8A0021292}" type="pres">
      <dgm:prSet presAssocID="{00F04993-7649-4BA3-A4F6-8B9A42B4F519}" presName="accentRepeatNode" presStyleLbl="solidFgAcc1" presStyleIdx="2" presStyleCnt="6"/>
      <dgm:spPr/>
    </dgm:pt>
    <dgm:pt modelId="{7B97ADE2-325E-4A05-B0AB-D837555839E2}" type="pres">
      <dgm:prSet presAssocID="{D5A8EB90-90F0-42DA-B998-A8160C898D53}" presName="text_4" presStyleLbl="node1" presStyleIdx="3" presStyleCnt="6">
        <dgm:presLayoutVars>
          <dgm:bulletEnabled val="1"/>
        </dgm:presLayoutVars>
      </dgm:prSet>
      <dgm:spPr/>
    </dgm:pt>
    <dgm:pt modelId="{8FD0C9BB-70B8-41CF-8239-0BA30CD7E9C8}" type="pres">
      <dgm:prSet presAssocID="{D5A8EB90-90F0-42DA-B998-A8160C898D53}" presName="accent_4" presStyleCnt="0"/>
      <dgm:spPr/>
    </dgm:pt>
    <dgm:pt modelId="{F6245A21-F5C6-4E10-85C6-FFFDD6E9AEF5}" type="pres">
      <dgm:prSet presAssocID="{D5A8EB90-90F0-42DA-B998-A8160C898D53}" presName="accentRepeatNode" presStyleLbl="solidFgAcc1" presStyleIdx="3" presStyleCnt="6"/>
      <dgm:spPr/>
    </dgm:pt>
    <dgm:pt modelId="{63901055-14D0-4F7C-A764-F2AE06888AA2}" type="pres">
      <dgm:prSet presAssocID="{B148E4E7-B938-5B46-845B-A75FA8E2B83A}" presName="text_5" presStyleLbl="node1" presStyleIdx="4" presStyleCnt="6">
        <dgm:presLayoutVars>
          <dgm:bulletEnabled val="1"/>
        </dgm:presLayoutVars>
      </dgm:prSet>
      <dgm:spPr/>
    </dgm:pt>
    <dgm:pt modelId="{D20775FE-78DD-4878-94AA-B1A2B7FC8BE2}" type="pres">
      <dgm:prSet presAssocID="{B148E4E7-B938-5B46-845B-A75FA8E2B83A}" presName="accent_5" presStyleCnt="0"/>
      <dgm:spPr/>
    </dgm:pt>
    <dgm:pt modelId="{19E19582-2832-C945-B57C-A337B7476B60}" type="pres">
      <dgm:prSet presAssocID="{B148E4E7-B938-5B46-845B-A75FA8E2B83A}" presName="accentRepeatNode" presStyleLbl="solidFgAcc1" presStyleIdx="4" presStyleCnt="6"/>
      <dgm:spPr/>
    </dgm:pt>
    <dgm:pt modelId="{976206E8-7ECB-43CD-BBA9-C619CD0E9914}" type="pres">
      <dgm:prSet presAssocID="{2CB779E7-5541-4D35-8758-23913365EF00}" presName="text_6" presStyleLbl="node1" presStyleIdx="5" presStyleCnt="6">
        <dgm:presLayoutVars>
          <dgm:bulletEnabled val="1"/>
        </dgm:presLayoutVars>
      </dgm:prSet>
      <dgm:spPr/>
    </dgm:pt>
    <dgm:pt modelId="{CF424874-BB06-46E2-9DF1-F2574B88C4F6}" type="pres">
      <dgm:prSet presAssocID="{2CB779E7-5541-4D35-8758-23913365EF00}" presName="accent_6" presStyleCnt="0"/>
      <dgm:spPr/>
    </dgm:pt>
    <dgm:pt modelId="{937460AB-D584-405D-9D3F-5E842ED9B72C}" type="pres">
      <dgm:prSet presAssocID="{2CB779E7-5541-4D35-8758-23913365EF00}" presName="accentRepeatNode" presStyleLbl="solidFgAcc1" presStyleIdx="5" presStyleCnt="6"/>
      <dgm:spPr/>
    </dgm:pt>
  </dgm:ptLst>
  <dgm:cxnLst>
    <dgm:cxn modelId="{A3A7FA0D-EE74-49EC-9288-01D7B87127E8}" type="presOf" srcId="{2CB779E7-5541-4D35-8758-23913365EF00}" destId="{976206E8-7ECB-43CD-BBA9-C619CD0E9914}" srcOrd="0" destOrd="0" presId="urn:microsoft.com/office/officeart/2008/layout/VerticalCurvedList"/>
    <dgm:cxn modelId="{C0C9CF11-9455-4396-AB83-95B48960B531}" type="presOf" srcId="{00F04993-7649-4BA3-A4F6-8B9A42B4F519}" destId="{8B8900B3-487B-4595-89C4-EA7E8E544BB2}" srcOrd="0" destOrd="0" presId="urn:microsoft.com/office/officeart/2008/layout/VerticalCurvedList"/>
    <dgm:cxn modelId="{4F057B1E-89A1-4047-AB69-FC282A344D03}" type="presOf" srcId="{6936E64F-545C-4577-9072-D4C1AE7F5B42}" destId="{04932873-04F1-1948-9D09-1DEBC426018D}" srcOrd="0" destOrd="0" presId="urn:microsoft.com/office/officeart/2008/layout/VerticalCurvedList"/>
    <dgm:cxn modelId="{12579341-9FC0-4165-8583-4374D71F1FE7}" srcId="{E74A7434-A34C-D840-A26F-22ED13A4DFDD}" destId="{D5A8EB90-90F0-42DA-B998-A8160C898D53}" srcOrd="3" destOrd="0" parTransId="{533496EF-65E7-40B5-8066-55E19492B4DF}" sibTransId="{7E30B332-704B-45FC-846F-A1A0125CC435}"/>
    <dgm:cxn modelId="{24C0FB67-AB63-4F0B-BEE8-D571343CF104}" type="presOf" srcId="{2514FF71-E799-4EAA-84EC-3BB67C2482B1}" destId="{AFB14DB1-17AA-4DE7-9AB2-9BAE66F3DAC8}" srcOrd="0" destOrd="0" presId="urn:microsoft.com/office/officeart/2008/layout/VerticalCurvedList"/>
    <dgm:cxn modelId="{875EE76E-C679-884E-B247-5D77D26C4217}" type="presOf" srcId="{E74A7434-A34C-D840-A26F-22ED13A4DFDD}" destId="{FACA2EB4-7352-3848-9C7B-BEC9D897A791}" srcOrd="0" destOrd="0" presId="urn:microsoft.com/office/officeart/2008/layout/VerticalCurvedList"/>
    <dgm:cxn modelId="{7E235E94-C9A7-464D-89DD-93755ACD3A68}" type="presOf" srcId="{9F99D337-DAE4-4EC4-93BB-84206C8AD1D7}" destId="{9566D120-20F3-468D-B4FF-043261BEDA3E}" srcOrd="0" destOrd="0" presId="urn:microsoft.com/office/officeart/2008/layout/VerticalCurvedList"/>
    <dgm:cxn modelId="{96DE149F-C766-46DE-A3EB-2D97BB3B541D}" type="presOf" srcId="{D5A8EB90-90F0-42DA-B998-A8160C898D53}" destId="{7B97ADE2-325E-4A05-B0AB-D837555839E2}" srcOrd="0" destOrd="0" presId="urn:microsoft.com/office/officeart/2008/layout/VerticalCurvedList"/>
    <dgm:cxn modelId="{3319569F-1E8C-4B9F-A04F-DB1A1992ECC5}" type="presOf" srcId="{B148E4E7-B938-5B46-845B-A75FA8E2B83A}" destId="{63901055-14D0-4F7C-A764-F2AE06888AA2}" srcOrd="0" destOrd="0" presId="urn:microsoft.com/office/officeart/2008/layout/VerticalCurvedList"/>
    <dgm:cxn modelId="{901EACA0-5648-42C7-A055-A8746CA09B52}" srcId="{E74A7434-A34C-D840-A26F-22ED13A4DFDD}" destId="{9F99D337-DAE4-4EC4-93BB-84206C8AD1D7}" srcOrd="1" destOrd="0" parTransId="{4AAFB402-284D-495F-865D-3205CBB822EA}" sibTransId="{BC5084FF-6D3B-45DB-AF55-26717AA1D8DA}"/>
    <dgm:cxn modelId="{3CC8EEB4-516B-6C46-8BFB-C1D802076070}" srcId="{E74A7434-A34C-D840-A26F-22ED13A4DFDD}" destId="{B148E4E7-B938-5B46-845B-A75FA8E2B83A}" srcOrd="4" destOrd="0" parTransId="{D28508D8-4CC0-3A45-8D34-BA8C8FD12DCE}" sibTransId="{5C2352D7-EABA-2142-A8EB-56341F23FFB6}"/>
    <dgm:cxn modelId="{56BC8ECA-921E-40F8-81F1-E8FBABC0F74E}" srcId="{E74A7434-A34C-D840-A26F-22ED13A4DFDD}" destId="{2514FF71-E799-4EAA-84EC-3BB67C2482B1}" srcOrd="0" destOrd="0" parTransId="{5449C2E7-9FFF-439C-8432-DD471B730B33}" sibTransId="{6936E64F-545C-4577-9072-D4C1AE7F5B42}"/>
    <dgm:cxn modelId="{AE6C10CB-16B0-4B38-BE63-4FD858475AB2}" srcId="{E74A7434-A34C-D840-A26F-22ED13A4DFDD}" destId="{00F04993-7649-4BA3-A4F6-8B9A42B4F519}" srcOrd="2" destOrd="0" parTransId="{65A8205C-BD26-4CF5-B341-CC2ABE32B283}" sibTransId="{50DE1C0C-543D-40F4-A672-623222BBEB70}"/>
    <dgm:cxn modelId="{BB9B0CF9-2FFE-41B8-9BE4-570C22460464}" srcId="{E74A7434-A34C-D840-A26F-22ED13A4DFDD}" destId="{2CB779E7-5541-4D35-8758-23913365EF00}" srcOrd="5" destOrd="0" parTransId="{15CB0138-A4AC-40E6-8CE7-F0F8462A8955}" sibTransId="{29A7E0C9-FFFF-45E4-926A-FC379042C0E4}"/>
    <dgm:cxn modelId="{F91142D9-2AA9-3D48-9FCC-116AA35EE4EB}" type="presParOf" srcId="{FACA2EB4-7352-3848-9C7B-BEC9D897A791}" destId="{312F260F-0160-C343-B3E6-1BFAA47C3917}" srcOrd="0" destOrd="0" presId="urn:microsoft.com/office/officeart/2008/layout/VerticalCurvedList"/>
    <dgm:cxn modelId="{CD21C66C-931F-244E-B849-19D00B584855}" type="presParOf" srcId="{312F260F-0160-C343-B3E6-1BFAA47C3917}" destId="{F0734DC9-3E71-164C-A000-E95149639F1E}" srcOrd="0" destOrd="0" presId="urn:microsoft.com/office/officeart/2008/layout/VerticalCurvedList"/>
    <dgm:cxn modelId="{E55C2331-DBFB-6548-ADEF-A70370E75012}" type="presParOf" srcId="{F0734DC9-3E71-164C-A000-E95149639F1E}" destId="{EFAE883E-5B32-9543-99CF-193EEB61D6C5}" srcOrd="0" destOrd="0" presId="urn:microsoft.com/office/officeart/2008/layout/VerticalCurvedList"/>
    <dgm:cxn modelId="{A61F8211-B156-A142-B3B5-ECA105F11A60}" type="presParOf" srcId="{F0734DC9-3E71-164C-A000-E95149639F1E}" destId="{04932873-04F1-1948-9D09-1DEBC426018D}" srcOrd="1" destOrd="0" presId="urn:microsoft.com/office/officeart/2008/layout/VerticalCurvedList"/>
    <dgm:cxn modelId="{ABC4FC33-8BC6-E541-911B-C66F6B7D5032}" type="presParOf" srcId="{F0734DC9-3E71-164C-A000-E95149639F1E}" destId="{7D2544BA-1B36-4B41-B78C-90DCEC926C24}" srcOrd="2" destOrd="0" presId="urn:microsoft.com/office/officeart/2008/layout/VerticalCurvedList"/>
    <dgm:cxn modelId="{4351C39F-32F1-824B-AF7B-18463A2E4E0A}" type="presParOf" srcId="{F0734DC9-3E71-164C-A000-E95149639F1E}" destId="{0044D4CB-C82E-4642-92FE-FBF8D6533890}" srcOrd="3" destOrd="0" presId="urn:microsoft.com/office/officeart/2008/layout/VerticalCurvedList"/>
    <dgm:cxn modelId="{39112DCE-7A16-4049-B38C-94F767FAA4DF}" type="presParOf" srcId="{312F260F-0160-C343-B3E6-1BFAA47C3917}" destId="{AFB14DB1-17AA-4DE7-9AB2-9BAE66F3DAC8}" srcOrd="1" destOrd="0" presId="urn:microsoft.com/office/officeart/2008/layout/VerticalCurvedList"/>
    <dgm:cxn modelId="{DE284E3D-F3F1-492E-B71F-C22B08B7DA40}" type="presParOf" srcId="{312F260F-0160-C343-B3E6-1BFAA47C3917}" destId="{1DB7659C-D56D-4DC2-8208-6E4020D2BDE4}" srcOrd="2" destOrd="0" presId="urn:microsoft.com/office/officeart/2008/layout/VerticalCurvedList"/>
    <dgm:cxn modelId="{02AE34A6-A728-40FB-BD3D-1AFA6986AB6F}" type="presParOf" srcId="{1DB7659C-D56D-4DC2-8208-6E4020D2BDE4}" destId="{EC2220A2-55CC-4B98-B97B-F0CA1612BE09}" srcOrd="0" destOrd="0" presId="urn:microsoft.com/office/officeart/2008/layout/VerticalCurvedList"/>
    <dgm:cxn modelId="{0CB593D1-7AC8-414F-8E96-D41A7667D4B1}" type="presParOf" srcId="{312F260F-0160-C343-B3E6-1BFAA47C3917}" destId="{9566D120-20F3-468D-B4FF-043261BEDA3E}" srcOrd="3" destOrd="0" presId="urn:microsoft.com/office/officeart/2008/layout/VerticalCurvedList"/>
    <dgm:cxn modelId="{453B92B2-E0C0-4190-92F7-6645A7501D62}" type="presParOf" srcId="{312F260F-0160-C343-B3E6-1BFAA47C3917}" destId="{8057EBB4-3170-4C88-AD8A-277FF01FB9E1}" srcOrd="4" destOrd="0" presId="urn:microsoft.com/office/officeart/2008/layout/VerticalCurvedList"/>
    <dgm:cxn modelId="{157192A3-CC39-41A5-A20E-EE79C1D8EDC4}" type="presParOf" srcId="{8057EBB4-3170-4C88-AD8A-277FF01FB9E1}" destId="{EAE950E0-4D03-4B96-B8D5-BED122FF6290}" srcOrd="0" destOrd="0" presId="urn:microsoft.com/office/officeart/2008/layout/VerticalCurvedList"/>
    <dgm:cxn modelId="{CEFCD4B8-8E81-4AA9-9B82-F8E158A06333}" type="presParOf" srcId="{312F260F-0160-C343-B3E6-1BFAA47C3917}" destId="{8B8900B3-487B-4595-89C4-EA7E8E544BB2}" srcOrd="5" destOrd="0" presId="urn:microsoft.com/office/officeart/2008/layout/VerticalCurvedList"/>
    <dgm:cxn modelId="{24A2DFA1-5F4B-48BF-B290-72A59766C3C9}" type="presParOf" srcId="{312F260F-0160-C343-B3E6-1BFAA47C3917}" destId="{8B363505-10EB-4295-B21E-F6548DD35F25}" srcOrd="6" destOrd="0" presId="urn:microsoft.com/office/officeart/2008/layout/VerticalCurvedList"/>
    <dgm:cxn modelId="{A51DF6A2-1F8C-4A4A-BEA5-4BC43F8DC585}" type="presParOf" srcId="{8B363505-10EB-4295-B21E-F6548DD35F25}" destId="{DFCC0320-E3A1-4F51-99C6-10D8A0021292}" srcOrd="0" destOrd="0" presId="urn:microsoft.com/office/officeart/2008/layout/VerticalCurvedList"/>
    <dgm:cxn modelId="{D083902D-C5B5-4D33-B2CA-1E7202D37A35}" type="presParOf" srcId="{312F260F-0160-C343-B3E6-1BFAA47C3917}" destId="{7B97ADE2-325E-4A05-B0AB-D837555839E2}" srcOrd="7" destOrd="0" presId="urn:microsoft.com/office/officeart/2008/layout/VerticalCurvedList"/>
    <dgm:cxn modelId="{8AA20311-FE8A-4240-8646-EC842CBD2D6D}" type="presParOf" srcId="{312F260F-0160-C343-B3E6-1BFAA47C3917}" destId="{8FD0C9BB-70B8-41CF-8239-0BA30CD7E9C8}" srcOrd="8" destOrd="0" presId="urn:microsoft.com/office/officeart/2008/layout/VerticalCurvedList"/>
    <dgm:cxn modelId="{CBAA40DB-4B7C-4A4F-B59B-BDBFC0E258B0}" type="presParOf" srcId="{8FD0C9BB-70B8-41CF-8239-0BA30CD7E9C8}" destId="{F6245A21-F5C6-4E10-85C6-FFFDD6E9AEF5}" srcOrd="0" destOrd="0" presId="urn:microsoft.com/office/officeart/2008/layout/VerticalCurvedList"/>
    <dgm:cxn modelId="{BE0CC692-C8C1-4923-AB95-972D2507624A}" type="presParOf" srcId="{312F260F-0160-C343-B3E6-1BFAA47C3917}" destId="{63901055-14D0-4F7C-A764-F2AE06888AA2}" srcOrd="9" destOrd="0" presId="urn:microsoft.com/office/officeart/2008/layout/VerticalCurvedList"/>
    <dgm:cxn modelId="{478A0865-2224-4F5E-B692-B3A317A95C2A}" type="presParOf" srcId="{312F260F-0160-C343-B3E6-1BFAA47C3917}" destId="{D20775FE-78DD-4878-94AA-B1A2B7FC8BE2}" srcOrd="10" destOrd="0" presId="urn:microsoft.com/office/officeart/2008/layout/VerticalCurvedList"/>
    <dgm:cxn modelId="{B2A6F61A-A168-413D-8265-8633D9E152C0}" type="presParOf" srcId="{D20775FE-78DD-4878-94AA-B1A2B7FC8BE2}" destId="{19E19582-2832-C945-B57C-A337B7476B60}" srcOrd="0" destOrd="0" presId="urn:microsoft.com/office/officeart/2008/layout/VerticalCurvedList"/>
    <dgm:cxn modelId="{EBAF0074-C16D-4BC1-91DE-1A930A181A95}" type="presParOf" srcId="{312F260F-0160-C343-B3E6-1BFAA47C3917}" destId="{976206E8-7ECB-43CD-BBA9-C619CD0E9914}" srcOrd="11" destOrd="0" presId="urn:microsoft.com/office/officeart/2008/layout/VerticalCurvedList"/>
    <dgm:cxn modelId="{6BF903EB-9AF6-4DB2-BFFE-73EDF2C1ABDD}" type="presParOf" srcId="{312F260F-0160-C343-B3E6-1BFAA47C3917}" destId="{CF424874-BB06-46E2-9DF1-F2574B88C4F6}" srcOrd="12" destOrd="0" presId="urn:microsoft.com/office/officeart/2008/layout/VerticalCurvedList"/>
    <dgm:cxn modelId="{A8D296E4-94E6-49F7-A1F4-8B97194108AF}" type="presParOf" srcId="{CF424874-BB06-46E2-9DF1-F2574B88C4F6}" destId="{937460AB-D584-405D-9D3F-5E842ED9B72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414730" y="-829129"/>
          <a:ext cx="6447385" cy="6447385"/>
        </a:xfrm>
        <a:prstGeom prst="blockArc">
          <a:avLst>
            <a:gd name="adj1" fmla="val 18900000"/>
            <a:gd name="adj2" fmla="val 2700000"/>
            <a:gd name="adj3" fmla="val 335"/>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B14DB1-17AA-4DE7-9AB2-9BAE66F3DAC8}">
      <dsp:nvSpPr>
        <dsp:cNvPr id="0" name=""/>
        <dsp:cNvSpPr/>
      </dsp:nvSpPr>
      <dsp:spPr>
        <a:xfrm>
          <a:off x="384975" y="252195"/>
          <a:ext cx="7781033" cy="504199"/>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208" tIns="40640" rIns="40640" bIns="40640" numCol="1" spcCol="1270" anchor="ctr" anchorCtr="0">
          <a:noAutofit/>
        </a:bodyPr>
        <a:lstStyle/>
        <a:p>
          <a:pPr marL="0" lvl="0" indent="0" algn="l" defTabSz="711200">
            <a:lnSpc>
              <a:spcPct val="90000"/>
            </a:lnSpc>
            <a:spcBef>
              <a:spcPct val="0"/>
            </a:spcBef>
            <a:spcAft>
              <a:spcPct val="35000"/>
            </a:spcAft>
            <a:buNone/>
          </a:pPr>
          <a:r>
            <a:rPr lang="en-SG" sz="1600" kern="1200" dirty="0"/>
            <a:t>Recap Week 2</a:t>
          </a:r>
          <a:endParaRPr lang="en-US" sz="1600" kern="1200" dirty="0"/>
        </a:p>
      </dsp:txBody>
      <dsp:txXfrm>
        <a:off x="384975" y="252195"/>
        <a:ext cx="7781033" cy="504199"/>
      </dsp:txXfrm>
    </dsp:sp>
    <dsp:sp modelId="{EC2220A2-55CC-4B98-B97B-F0CA1612BE09}">
      <dsp:nvSpPr>
        <dsp:cNvPr id="0" name=""/>
        <dsp:cNvSpPr/>
      </dsp:nvSpPr>
      <dsp:spPr>
        <a:xfrm>
          <a:off x="69850" y="189170"/>
          <a:ext cx="630248" cy="630248"/>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66D120-20F3-468D-B4FF-043261BEDA3E}">
      <dsp:nvSpPr>
        <dsp:cNvPr id="0" name=""/>
        <dsp:cNvSpPr/>
      </dsp:nvSpPr>
      <dsp:spPr>
        <a:xfrm>
          <a:off x="799713" y="1008398"/>
          <a:ext cx="7366295" cy="504199"/>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20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Quality Attributes of a Secure Software </a:t>
          </a:r>
          <a:r>
            <a:rPr lang="en-US" sz="1600" kern="1200"/>
            <a:t>&amp; Types of Software Security Requirements</a:t>
          </a:r>
          <a:endParaRPr lang="en-US" sz="1600" kern="1200" dirty="0"/>
        </a:p>
      </dsp:txBody>
      <dsp:txXfrm>
        <a:off x="799713" y="1008398"/>
        <a:ext cx="7366295" cy="504199"/>
      </dsp:txXfrm>
    </dsp:sp>
    <dsp:sp modelId="{EAE950E0-4D03-4B96-B8D5-BED122FF6290}">
      <dsp:nvSpPr>
        <dsp:cNvPr id="0" name=""/>
        <dsp:cNvSpPr/>
      </dsp:nvSpPr>
      <dsp:spPr>
        <a:xfrm>
          <a:off x="484589" y="945373"/>
          <a:ext cx="630248" cy="630248"/>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B8900B3-487B-4595-89C4-EA7E8E544BB2}">
      <dsp:nvSpPr>
        <dsp:cNvPr id="0" name=""/>
        <dsp:cNvSpPr/>
      </dsp:nvSpPr>
      <dsp:spPr>
        <a:xfrm>
          <a:off x="989363" y="1764601"/>
          <a:ext cx="7176645" cy="504199"/>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20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Activity 3.1: HTTP vs HTTPS (Confidentiality)</a:t>
          </a:r>
        </a:p>
      </dsp:txBody>
      <dsp:txXfrm>
        <a:off x="989363" y="1764601"/>
        <a:ext cx="7176645" cy="504199"/>
      </dsp:txXfrm>
    </dsp:sp>
    <dsp:sp modelId="{DFCC0320-E3A1-4F51-99C6-10D8A0021292}">
      <dsp:nvSpPr>
        <dsp:cNvPr id="0" name=""/>
        <dsp:cNvSpPr/>
      </dsp:nvSpPr>
      <dsp:spPr>
        <a:xfrm>
          <a:off x="674238" y="1701576"/>
          <a:ext cx="630248" cy="630248"/>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97ADE2-325E-4A05-B0AB-D837555839E2}">
      <dsp:nvSpPr>
        <dsp:cNvPr id="0" name=""/>
        <dsp:cNvSpPr/>
      </dsp:nvSpPr>
      <dsp:spPr>
        <a:xfrm>
          <a:off x="989363" y="2520325"/>
          <a:ext cx="7176645" cy="504199"/>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20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Activity 3.2: Cryptographic Hash Functions (Integrity)</a:t>
          </a:r>
        </a:p>
      </dsp:txBody>
      <dsp:txXfrm>
        <a:off x="989363" y="2520325"/>
        <a:ext cx="7176645" cy="504199"/>
      </dsp:txXfrm>
    </dsp:sp>
    <dsp:sp modelId="{F6245A21-F5C6-4E10-85C6-FFFDD6E9AEF5}">
      <dsp:nvSpPr>
        <dsp:cNvPr id="0" name=""/>
        <dsp:cNvSpPr/>
      </dsp:nvSpPr>
      <dsp:spPr>
        <a:xfrm>
          <a:off x="674238" y="2457300"/>
          <a:ext cx="630248" cy="630248"/>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3901055-14D0-4F7C-A764-F2AE06888AA2}">
      <dsp:nvSpPr>
        <dsp:cNvPr id="0" name=""/>
        <dsp:cNvSpPr/>
      </dsp:nvSpPr>
      <dsp:spPr>
        <a:xfrm>
          <a:off x="799713" y="3276528"/>
          <a:ext cx="7366295" cy="504199"/>
        </a:xfrm>
        <a:prstGeom prst="rect">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20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Mission 3.3: Your First Razor Pages Application Reflections – Individual</a:t>
          </a:r>
        </a:p>
      </dsp:txBody>
      <dsp:txXfrm>
        <a:off x="799713" y="3276528"/>
        <a:ext cx="7366295" cy="504199"/>
      </dsp:txXfrm>
    </dsp:sp>
    <dsp:sp modelId="{19E19582-2832-C945-B57C-A337B7476B60}">
      <dsp:nvSpPr>
        <dsp:cNvPr id="0" name=""/>
        <dsp:cNvSpPr/>
      </dsp:nvSpPr>
      <dsp:spPr>
        <a:xfrm>
          <a:off x="484589" y="3213503"/>
          <a:ext cx="630248" cy="630248"/>
        </a:xfrm>
        <a:prstGeom prst="ellipse">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76206E8-7ECB-43CD-BBA9-C619CD0E9914}">
      <dsp:nvSpPr>
        <dsp:cNvPr id="0" name=""/>
        <dsp:cNvSpPr/>
      </dsp:nvSpPr>
      <dsp:spPr>
        <a:xfrm>
          <a:off x="384975" y="4032731"/>
          <a:ext cx="7781033" cy="504199"/>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208"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Reflections - Individual</a:t>
          </a:r>
          <a:endParaRPr lang="en-US" sz="1600" kern="1200" dirty="0"/>
        </a:p>
      </dsp:txBody>
      <dsp:txXfrm>
        <a:off x="384975" y="4032731"/>
        <a:ext cx="7781033" cy="504199"/>
      </dsp:txXfrm>
    </dsp:sp>
    <dsp:sp modelId="{937460AB-D584-405D-9D3F-5E842ED9B72C}">
      <dsp:nvSpPr>
        <dsp:cNvPr id="0" name=""/>
        <dsp:cNvSpPr/>
      </dsp:nvSpPr>
      <dsp:spPr>
        <a:xfrm>
          <a:off x="69850" y="3969706"/>
          <a:ext cx="630248" cy="630248"/>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6/8/22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6/8/22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a:p>
        </p:txBody>
      </p:sp>
    </p:spTree>
    <p:extLst>
      <p:ext uri="{BB962C8B-B14F-4D97-AF65-F5344CB8AC3E}">
        <p14:creationId xmlns:p14="http://schemas.microsoft.com/office/powerpoint/2010/main" val="82135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a:t>
            </a:r>
            <a:r>
              <a:rPr lang="en-US" baseline="0" dirty="0"/>
              <a:t> to brief students at the end of the activity</a:t>
            </a:r>
          </a:p>
          <a:p>
            <a:endParaRPr lang="en-US" dirty="0"/>
          </a:p>
        </p:txBody>
      </p:sp>
      <p:sp>
        <p:nvSpPr>
          <p:cNvPr id="4" name="Slide Number Placeholder 3"/>
          <p:cNvSpPr>
            <a:spLocks noGrp="1"/>
          </p:cNvSpPr>
          <p:nvPr>
            <p:ph type="sldNum" sz="quarter" idx="10"/>
          </p:nvPr>
        </p:nvSpPr>
        <p:spPr/>
        <p:txBody>
          <a:bodyPr/>
          <a:lstStyle/>
          <a:p>
            <a:fld id="{7448B9CC-1317-584A-9837-71F74B280377}" type="slidenum">
              <a:rPr lang="en-US" smtClean="0"/>
              <a:t>17</a:t>
            </a:fld>
            <a:endParaRPr lang="en-US"/>
          </a:p>
        </p:txBody>
      </p:sp>
    </p:spTree>
    <p:extLst>
      <p:ext uri="{BB962C8B-B14F-4D97-AF65-F5344CB8AC3E}">
        <p14:creationId xmlns:p14="http://schemas.microsoft.com/office/powerpoint/2010/main" val="3449259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Tutor</a:t>
            </a:r>
            <a:r>
              <a:rPr lang="en-US" baseline="0" dirty="0"/>
              <a:t> to brief students at the end of the activity</a:t>
            </a:r>
          </a:p>
          <a:p>
            <a:endParaRPr lang="en-US" dirty="0"/>
          </a:p>
        </p:txBody>
      </p:sp>
      <p:sp>
        <p:nvSpPr>
          <p:cNvPr id="4" name="Slide Number Placeholder 3"/>
          <p:cNvSpPr>
            <a:spLocks noGrp="1"/>
          </p:cNvSpPr>
          <p:nvPr>
            <p:ph type="sldNum" sz="quarter" idx="10"/>
          </p:nvPr>
        </p:nvSpPr>
        <p:spPr/>
        <p:txBody>
          <a:bodyPr/>
          <a:lstStyle/>
          <a:p>
            <a:fld id="{7448B9CC-1317-584A-9837-71F74B280377}" type="slidenum">
              <a:rPr lang="en-US" smtClean="0"/>
              <a:t>18</a:t>
            </a:fld>
            <a:endParaRPr lang="en-US"/>
          </a:p>
        </p:txBody>
      </p:sp>
    </p:spTree>
    <p:extLst>
      <p:ext uri="{BB962C8B-B14F-4D97-AF65-F5344CB8AC3E}">
        <p14:creationId xmlns:p14="http://schemas.microsoft.com/office/powerpoint/2010/main" val="2345115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a:t>School of ICT - CSF - Apr '22  – SSD - Secure Software Requirements - Part 1</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dirty="0"/>
              <a:t>School of ICT - CSF - Apr '22  – SSD - Secure Software Requirements - Part 1</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CSF - Apr '22  – SSD - Secure Software Requirements - Part 1</a:t>
            </a:r>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US" dirty="0"/>
              <a:t>School of ICT - CSF - Apr '22  – SSD - Secure Software Requirements - Part 1</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CSF - Apr '22  – SSD - Secure Software Requirements - Part 1</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US" dirty="0"/>
              <a:t>School of ICT - CSF - Apr '22  – SSD - Secure Software Requirements - Part 1</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US" dirty="0"/>
              <a:t>School of ICT - CSF - Apr '22  – SSD - Secure Software Requirements - Part 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US" dirty="0"/>
              <a:t>School of ICT - CSF - Apr '22  – SSD - Secure Software Requirements - Part 1</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US" dirty="0"/>
              <a:t>School of ICT - CSF - Apr '22  – SSD - Secure Software Requirements - Part 1</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US" dirty="0"/>
              <a:t>School of ICT - CSF - Apr '22  – SSD - Secure Software Requirements - Part 1</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dirty="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dirty="0"/>
              <a:t>Module Overviews ABC123</a:t>
            </a:r>
            <a:br>
              <a:rPr kumimoji="0" lang="en-US" dirty="0"/>
            </a:br>
            <a:r>
              <a:rPr kumimoji="0" lang="en-US" dirty="0"/>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US" dirty="0"/>
              <a:t>School of ICT - CSF - Apr '22  – SSD - Secure Software Requirements - Part 1</a:t>
            </a:r>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7739406" y="6389520"/>
            <a:ext cx="1023594" cy="364931"/>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609600" y="6389326"/>
            <a:ext cx="6988404" cy="365125"/>
          </a:xfrm>
          <a:prstGeom prst="rect">
            <a:avLst/>
          </a:prstGeom>
        </p:spPr>
        <p:txBody>
          <a:bodyPr vert="horz" anchor="ctr"/>
          <a:lstStyle>
            <a:lvl1pPr algn="r" eaLnBrk="1" latinLnBrk="0" hangingPunct="1">
              <a:defRPr kumimoji="0" sz="1400">
                <a:solidFill>
                  <a:schemeClr val="tx2"/>
                </a:solidFill>
              </a:defRPr>
            </a:lvl1pPr>
          </a:lstStyle>
          <a:p>
            <a:r>
              <a:rPr lang="en-US" dirty="0"/>
              <a:t>School of ICT - CSF - Apr '22  – SSD - Secure Software Requirements - Part 1</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
        <p:nvSpPr>
          <p:cNvPr id="4" name="MSIPCMContentMarking" descr="{&quot;HashCode&quot;:-1818968269,&quot;Placement&quot;:&quot;Header&quot;,&quot;Top&quot;:0.0,&quot;Left&quot;:0.0,&quot;SlideWidth&quot;:72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ts val="0"/>
              </a:spcBef>
              <a:spcAft>
                <a:spcPts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91DwA5aFxL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lumnilifelong.nus.edu.sg/SignUpPage.aspx" TargetMode="External"/><Relationship Id="rId4" Type="http://schemas.openxmlformats.org/officeDocument/2006/relationships/hyperlink" Target="http://alumnilifelong.nus.edu.s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gpg4win.org/download.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aspnet/core/tutorials/razor-pag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image" Target="../media/image6.emf"/><Relationship Id="rId1" Type="http://schemas.openxmlformats.org/officeDocument/2006/relationships/slideLayout" Target="../slideLayouts/slideLayout6.x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CSF</a:t>
            </a:r>
          </a:p>
          <a:p>
            <a:r>
              <a:rPr lang="en-US" sz="2300" dirty="0"/>
              <a:t>Academic Year (AY) 22/23 – Semester 3 (April `22)</a:t>
            </a:r>
          </a:p>
        </p:txBody>
      </p:sp>
      <p:sp>
        <p:nvSpPr>
          <p:cNvPr id="2" name="Title 1"/>
          <p:cNvSpPr>
            <a:spLocks noGrp="1"/>
          </p:cNvSpPr>
          <p:nvPr>
            <p:ph type="title"/>
          </p:nvPr>
        </p:nvSpPr>
        <p:spPr>
          <a:xfrm>
            <a:off x="1371600" y="1600200"/>
            <a:ext cx="7772400" cy="990600"/>
          </a:xfrm>
        </p:spPr>
        <p:txBody>
          <a:bodyPr>
            <a:noAutofit/>
          </a:bodyPr>
          <a:lstStyle/>
          <a:p>
            <a:r>
              <a:rPr lang="en-US" sz="3100" dirty="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3</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dirty="0"/>
              <a:t>Secure software requirements – Part 1</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8/04/2022</a:t>
            </a:r>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Authorization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pic>
        <p:nvPicPr>
          <p:cNvPr id="7" name="Picture 6"/>
          <p:cNvPicPr>
            <a:picLocks noChangeAspect="1"/>
          </p:cNvPicPr>
          <p:nvPr/>
        </p:nvPicPr>
        <p:blipFill>
          <a:blip r:embed="rId2"/>
          <a:stretch>
            <a:fillRect/>
          </a:stretch>
        </p:blipFill>
        <p:spPr>
          <a:xfrm>
            <a:off x="0" y="1275420"/>
            <a:ext cx="9144000" cy="4307159"/>
          </a:xfrm>
          <a:prstGeom prst="rect">
            <a:avLst/>
          </a:prstGeom>
        </p:spPr>
      </p:pic>
    </p:spTree>
    <p:extLst>
      <p:ext uri="{BB962C8B-B14F-4D97-AF65-F5344CB8AC3E}">
        <p14:creationId xmlns:p14="http://schemas.microsoft.com/office/powerpoint/2010/main" val="557163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Availability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7" name="Content Placeholder 6"/>
          <p:cNvSpPr>
            <a:spLocks noGrp="1"/>
          </p:cNvSpPr>
          <p:nvPr>
            <p:ph sz="quarter" idx="1"/>
          </p:nvPr>
        </p:nvSpPr>
        <p:spPr/>
        <p:txBody>
          <a:bodyPr>
            <a:normAutofit fontScale="85000" lnSpcReduction="20000"/>
          </a:bodyPr>
          <a:lstStyle/>
          <a:p>
            <a:r>
              <a:rPr lang="en-US" dirty="0"/>
              <a:t>“The software shall ensure high availability of five nines (99.999%) as defined in the SLA.”</a:t>
            </a:r>
          </a:p>
          <a:p>
            <a:r>
              <a:rPr lang="en-US" dirty="0"/>
              <a:t>“The number of users at any one given point of time who should be able to use the software can be up to 300 users.”</a:t>
            </a:r>
          </a:p>
          <a:p>
            <a:r>
              <a:rPr lang="en-US" dirty="0"/>
              <a:t>“Software and data should be replicated across data centers to provide load balancing and redundancy.”</a:t>
            </a:r>
          </a:p>
          <a:p>
            <a:r>
              <a:rPr lang="en-US" dirty="0"/>
              <a:t>“Mission critical functionality in the software should be restored to normal operations within 1 hour of disruption; mission essential functionality in the software should be restored to normal operations within 4 hours of disruption; and mission support functionality in software should be restored to normal operations within 24 hours of disruption.”</a:t>
            </a:r>
          </a:p>
        </p:txBody>
      </p:sp>
    </p:spTree>
    <p:extLst>
      <p:ext uri="{BB962C8B-B14F-4D97-AF65-F5344CB8AC3E}">
        <p14:creationId xmlns:p14="http://schemas.microsoft.com/office/powerpoint/2010/main" val="1327735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Accountability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sp>
        <p:nvSpPr>
          <p:cNvPr id="5" name="Content Placeholder 4"/>
          <p:cNvSpPr>
            <a:spLocks noGrp="1"/>
          </p:cNvSpPr>
          <p:nvPr>
            <p:ph sz="quarter" idx="1"/>
          </p:nvPr>
        </p:nvSpPr>
        <p:spPr/>
        <p:txBody>
          <a:bodyPr/>
          <a:lstStyle/>
          <a:p>
            <a:r>
              <a:rPr lang="en-US" dirty="0"/>
              <a:t>Accountability requirements are those that assist in building a historical record of user actions. </a:t>
            </a:r>
          </a:p>
          <a:p>
            <a:r>
              <a:rPr lang="en-US" dirty="0"/>
              <a:t>Audit trails can help detect when an unauthorized user makes a change or an authorized user makes an unauthorized change, both of which are cases of integrity violations.</a:t>
            </a:r>
          </a:p>
        </p:txBody>
      </p:sp>
    </p:spTree>
    <p:extLst>
      <p:ext uri="{BB962C8B-B14F-4D97-AF65-F5344CB8AC3E}">
        <p14:creationId xmlns:p14="http://schemas.microsoft.com/office/powerpoint/2010/main" val="1270293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Accountability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13</a:t>
            </a:fld>
            <a:endParaRPr lang="en-US"/>
          </a:p>
        </p:txBody>
      </p:sp>
      <p:sp>
        <p:nvSpPr>
          <p:cNvPr id="5" name="Content Placeholder 4"/>
          <p:cNvSpPr>
            <a:spLocks noGrp="1"/>
          </p:cNvSpPr>
          <p:nvPr>
            <p:ph sz="quarter" idx="1"/>
          </p:nvPr>
        </p:nvSpPr>
        <p:spPr/>
        <p:txBody>
          <a:bodyPr/>
          <a:lstStyle/>
          <a:p>
            <a:r>
              <a:rPr lang="en-US" dirty="0"/>
              <a:t>The identity of the subject (user or process) performing an action (who) </a:t>
            </a:r>
          </a:p>
          <a:p>
            <a:r>
              <a:rPr lang="en-US" dirty="0"/>
              <a:t>The action (what)</a:t>
            </a:r>
          </a:p>
          <a:p>
            <a:r>
              <a:rPr lang="en-US" dirty="0"/>
              <a:t>The object on which the action was performed (where)</a:t>
            </a:r>
          </a:p>
          <a:p>
            <a:r>
              <a:rPr lang="en-US" dirty="0"/>
              <a:t>The timestamp of the action (when)</a:t>
            </a:r>
          </a:p>
        </p:txBody>
      </p:sp>
    </p:spTree>
    <p:extLst>
      <p:ext uri="{BB962C8B-B14F-4D97-AF65-F5344CB8AC3E}">
        <p14:creationId xmlns:p14="http://schemas.microsoft.com/office/powerpoint/2010/main" val="419983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Management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sp>
        <p:nvSpPr>
          <p:cNvPr id="5" name="Content Placeholder 4"/>
          <p:cNvSpPr>
            <a:spLocks noGrp="1"/>
          </p:cNvSpPr>
          <p:nvPr>
            <p:ph sz="quarter" idx="1"/>
          </p:nvPr>
        </p:nvSpPr>
        <p:spPr/>
        <p:txBody>
          <a:bodyPr>
            <a:normAutofit lnSpcReduction="10000"/>
          </a:bodyPr>
          <a:lstStyle/>
          <a:p>
            <a:r>
              <a:rPr lang="en-US" dirty="0"/>
              <a:t>“Each user activity will need to be uniquely tracked.”</a:t>
            </a:r>
          </a:p>
          <a:p>
            <a:r>
              <a:rPr lang="en-US" dirty="0"/>
              <a:t>“The user should not be required to provide user credential once authenticated within the Internet banking application.”</a:t>
            </a:r>
          </a:p>
          <a:p>
            <a:r>
              <a:rPr lang="en-US" dirty="0"/>
              <a:t>“Sessions must be explicitly abandoned when the user logs off or closes the browser window.”</a:t>
            </a:r>
          </a:p>
          <a:p>
            <a:r>
              <a:rPr lang="en-US" dirty="0"/>
              <a:t>“Session identifiers used to identify user sessions must not be passed in clear text or be easily guessable.”</a:t>
            </a:r>
          </a:p>
        </p:txBody>
      </p:sp>
    </p:spTree>
    <p:extLst>
      <p:ext uri="{BB962C8B-B14F-4D97-AF65-F5344CB8AC3E}">
        <p14:creationId xmlns:p14="http://schemas.microsoft.com/office/powerpoint/2010/main" val="1059599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Errors &amp; Exception Management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a:p>
        </p:txBody>
      </p:sp>
      <p:sp>
        <p:nvSpPr>
          <p:cNvPr id="5" name="Content Placeholder 4"/>
          <p:cNvSpPr>
            <a:spLocks noGrp="1"/>
          </p:cNvSpPr>
          <p:nvPr>
            <p:ph sz="quarter" idx="1"/>
          </p:nvPr>
        </p:nvSpPr>
        <p:spPr/>
        <p:txBody>
          <a:bodyPr>
            <a:normAutofit/>
          </a:bodyPr>
          <a:lstStyle/>
          <a:p>
            <a:r>
              <a:rPr lang="en-US" dirty="0"/>
              <a:t>“All exceptions are to be explicitly handled using try, catch and finally blocks.”</a:t>
            </a:r>
          </a:p>
          <a:p>
            <a:r>
              <a:rPr lang="en-US" dirty="0"/>
              <a:t>“Error messages that are displayed to the end user will reveal only the needed information without disclosing any internal system error details.”</a:t>
            </a:r>
          </a:p>
          <a:p>
            <a:r>
              <a:rPr lang="en-US"/>
              <a:t>“</a:t>
            </a:r>
            <a:r>
              <a:rPr lang="en-US" dirty="0"/>
              <a:t>Security exception details are to be audited </a:t>
            </a:r>
            <a:r>
              <a:rPr lang="en-US"/>
              <a:t>and monitored periodically</a:t>
            </a:r>
            <a:r>
              <a:rPr lang="en-US" dirty="0"/>
              <a:t>.”</a:t>
            </a:r>
          </a:p>
        </p:txBody>
      </p:sp>
    </p:spTree>
    <p:extLst>
      <p:ext uri="{BB962C8B-B14F-4D97-AF65-F5344CB8AC3E}">
        <p14:creationId xmlns:p14="http://schemas.microsoft.com/office/powerpoint/2010/main" val="2699776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Software Security Requirements: </a:t>
            </a:r>
            <a:br>
              <a:rPr lang="en-US" sz="2800" dirty="0"/>
            </a:br>
            <a:r>
              <a:rPr lang="en-US" sz="2800" dirty="0"/>
              <a:t>Explicit  vs High-level</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16</a:t>
            </a:fld>
            <a:endParaRPr lang="en-US"/>
          </a:p>
        </p:txBody>
      </p:sp>
      <p:sp>
        <p:nvSpPr>
          <p:cNvPr id="5" name="Content Placeholder 4"/>
          <p:cNvSpPr>
            <a:spLocks noGrp="1"/>
          </p:cNvSpPr>
          <p:nvPr>
            <p:ph sz="quarter" idx="1"/>
          </p:nvPr>
        </p:nvSpPr>
        <p:spPr/>
        <p:txBody>
          <a:bodyPr>
            <a:normAutofit fontScale="85000" lnSpcReduction="20000"/>
          </a:bodyPr>
          <a:lstStyle/>
          <a:p>
            <a:r>
              <a:rPr lang="en-US" dirty="0"/>
              <a:t>Explicit software security requirement such as “The user password will need to be protected against disclosure by masking it while it is input and hashed when it is stored” or “The change in pricing information of a product needs to be tracked and audited, recording the timestamp and the individual who performed that operation” are usually not found within the software requirements specifications document. </a:t>
            </a:r>
          </a:p>
          <a:p>
            <a:r>
              <a:rPr lang="en-US" dirty="0"/>
              <a:t>What are usually observed are merely high-level non-testable implementation mechanisms and listing of security features such as passwords need to be protected, Secure Sockets Layer (SSL) needs to be in place or a web application firewall needs to be installed in front of our public facing websites.</a:t>
            </a:r>
          </a:p>
        </p:txBody>
      </p:sp>
    </p:spTree>
    <p:extLst>
      <p:ext uri="{BB962C8B-B14F-4D97-AF65-F5344CB8AC3E}">
        <p14:creationId xmlns:p14="http://schemas.microsoft.com/office/powerpoint/2010/main" val="2863504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100" dirty="0"/>
              <a:t>Activity 3.1: HTTP vs HTTPS (Confidentiality)</a:t>
            </a:r>
            <a:endParaRPr lang="en-US" dirty="0"/>
          </a:p>
        </p:txBody>
      </p:sp>
      <p:sp>
        <p:nvSpPr>
          <p:cNvPr id="5" name="Footer Placeholder 4"/>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17</a:t>
            </a:fld>
            <a:endParaRPr lang="en-US"/>
          </a:p>
        </p:txBody>
      </p:sp>
      <p:sp>
        <p:nvSpPr>
          <p:cNvPr id="7" name="Content Placeholder 6"/>
          <p:cNvSpPr>
            <a:spLocks noGrp="1"/>
          </p:cNvSpPr>
          <p:nvPr>
            <p:ph sz="quarter" idx="1"/>
          </p:nvPr>
        </p:nvSpPr>
        <p:spPr>
          <a:xfrm>
            <a:off x="612648" y="1600200"/>
            <a:ext cx="8297888" cy="4495800"/>
          </a:xfrm>
        </p:spPr>
        <p:txBody>
          <a:bodyPr>
            <a:normAutofit fontScale="92500" lnSpcReduction="10000"/>
          </a:bodyPr>
          <a:lstStyle/>
          <a:p>
            <a:r>
              <a:rPr lang="en-US" dirty="0"/>
              <a:t>Watch Sample - </a:t>
            </a:r>
            <a:r>
              <a:rPr lang="en-US" dirty="0">
                <a:hlinkClick r:id="rId3"/>
              </a:rPr>
              <a:t>https://www.youtube.com/watch?v=91DwA5aFxLg</a:t>
            </a:r>
            <a:r>
              <a:rPr lang="en-US" dirty="0"/>
              <a:t> </a:t>
            </a:r>
          </a:p>
          <a:p>
            <a:endParaRPr lang="en-US" dirty="0"/>
          </a:p>
          <a:p>
            <a:r>
              <a:rPr lang="en-US" sz="1800" dirty="0"/>
              <a:t>Use the </a:t>
            </a:r>
            <a:r>
              <a:rPr lang="en-US" sz="1800" u="sng" dirty="0"/>
              <a:t>Wireshark tool</a:t>
            </a:r>
            <a:r>
              <a:rPr lang="en-US" sz="1800" dirty="0"/>
              <a:t> to demonstrate the difference between how HTTP and HTTPS protocols send and receive data on the Internet (Note: Wireshark is available in SSD VM image).</a:t>
            </a:r>
          </a:p>
          <a:p>
            <a:r>
              <a:rPr lang="en-US" sz="1800" dirty="0"/>
              <a:t>You may visit the below two websites to demo the differences. Sign up using any dummy </a:t>
            </a:r>
            <a:r>
              <a:rPr lang="en-US" sz="1800" dirty="0" err="1"/>
              <a:t>userID</a:t>
            </a:r>
            <a:r>
              <a:rPr lang="en-US" sz="1800" dirty="0"/>
              <a:t>.</a:t>
            </a:r>
          </a:p>
          <a:p>
            <a:pPr lvl="1"/>
            <a:r>
              <a:rPr lang="en-SG" sz="1800" dirty="0">
                <a:hlinkClick r:id="rId4"/>
              </a:rPr>
              <a:t>http://alumnilifelong.nus.edu.sg/SignUpPage.aspx</a:t>
            </a:r>
          </a:p>
          <a:p>
            <a:pPr lvl="1"/>
            <a:r>
              <a:rPr lang="en-SG" sz="1800" dirty="0">
                <a:hlinkClick r:id="rId5"/>
              </a:rPr>
              <a:t>https://alumnilifelong.nus.edu.sg/SignUpPage.aspx</a:t>
            </a:r>
            <a:endParaRPr lang="en-SG" sz="1800" dirty="0"/>
          </a:p>
          <a:p>
            <a:pPr lvl="1"/>
            <a:r>
              <a:rPr lang="en-US" sz="2000" dirty="0"/>
              <a:t>Observe the difference in HTTP and HTTPS output of above links. Answer question below inside group “SSD-AY2223-xxx-Pxx-Txx </a:t>
            </a:r>
            <a:r>
              <a:rPr lang="en-US" sz="2000" dirty="0">
                <a:sym typeface="Wingdings" panose="05000000000000000000" pitchFamily="2" charset="2"/>
              </a:rPr>
              <a:t> Week 3” in Teams</a:t>
            </a:r>
            <a:endParaRPr lang="en-US" sz="2000" dirty="0"/>
          </a:p>
          <a:p>
            <a:pPr lvl="1"/>
            <a:r>
              <a:rPr lang="en-US" sz="1600" dirty="0">
                <a:sym typeface="Wingdings" panose="05000000000000000000" pitchFamily="2" charset="2"/>
              </a:rPr>
              <a:t>Describe which software security requirement does HTTPS protocol satisfies?</a:t>
            </a:r>
          </a:p>
          <a:p>
            <a:pPr marL="365760" lvl="1" indent="0">
              <a:buNone/>
            </a:pPr>
            <a:endParaRPr lang="en-US" sz="1600" dirty="0"/>
          </a:p>
          <a:p>
            <a:endParaRPr lang="en-US" dirty="0"/>
          </a:p>
          <a:p>
            <a:pPr lvl="1"/>
            <a:endParaRPr lang="en-US" dirty="0"/>
          </a:p>
        </p:txBody>
      </p:sp>
    </p:spTree>
    <p:extLst>
      <p:ext uri="{BB962C8B-B14F-4D97-AF65-F5344CB8AC3E}">
        <p14:creationId xmlns:p14="http://schemas.microsoft.com/office/powerpoint/2010/main" val="1195153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800" dirty="0"/>
              <a:t>Activity 3.2: Cryptographic Hash Functions (Integrity)</a:t>
            </a:r>
          </a:p>
        </p:txBody>
      </p:sp>
      <p:sp>
        <p:nvSpPr>
          <p:cNvPr id="5" name="Footer Placeholder 4"/>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18</a:t>
            </a:fld>
            <a:endParaRPr lang="en-US"/>
          </a:p>
        </p:txBody>
      </p:sp>
      <p:sp>
        <p:nvSpPr>
          <p:cNvPr id="7" name="Content Placeholder 6"/>
          <p:cNvSpPr>
            <a:spLocks noGrp="1"/>
          </p:cNvSpPr>
          <p:nvPr>
            <p:ph sz="quarter" idx="1"/>
          </p:nvPr>
        </p:nvSpPr>
        <p:spPr>
          <a:xfrm>
            <a:off x="612648" y="1600200"/>
            <a:ext cx="3823166" cy="4715759"/>
          </a:xfrm>
        </p:spPr>
        <p:txBody>
          <a:bodyPr>
            <a:normAutofit fontScale="70000" lnSpcReduction="20000"/>
          </a:bodyPr>
          <a:lstStyle/>
          <a:p>
            <a:r>
              <a:rPr lang="en-US" dirty="0"/>
              <a:t>Visit </a:t>
            </a:r>
            <a:r>
              <a:rPr lang="en-US" dirty="0">
                <a:hlinkClick r:id="rId3"/>
              </a:rPr>
              <a:t>https://www.gpg4win.org/download.html</a:t>
            </a:r>
            <a:endParaRPr lang="en-US" dirty="0"/>
          </a:p>
          <a:p>
            <a:endParaRPr lang="en-US" dirty="0"/>
          </a:p>
          <a:p>
            <a:r>
              <a:rPr lang="en-US" dirty="0"/>
              <a:t>Inside your  “SSD-AY2223-xxx-Pxx-Txx </a:t>
            </a:r>
            <a:r>
              <a:rPr lang="en-US" dirty="0">
                <a:sym typeface="Wingdings" panose="05000000000000000000" pitchFamily="2" charset="2"/>
              </a:rPr>
              <a:t> Week 3”</a:t>
            </a:r>
            <a:endParaRPr lang="en-US" dirty="0"/>
          </a:p>
          <a:p>
            <a:pPr lvl="1"/>
            <a:r>
              <a:rPr lang="en-US" dirty="0">
                <a:sym typeface="Wingdings" panose="05000000000000000000" pitchFamily="2" charset="2"/>
              </a:rPr>
              <a:t>Create a Wiki/OneNote tab named “Mission 3.2”</a:t>
            </a:r>
          </a:p>
          <a:p>
            <a:pPr lvl="1"/>
            <a:r>
              <a:rPr lang="en-US" dirty="0">
                <a:sym typeface="Wingdings" panose="05000000000000000000" pitchFamily="2" charset="2"/>
              </a:rPr>
              <a:t>Answer the followings:-</a:t>
            </a:r>
          </a:p>
          <a:p>
            <a:pPr lvl="2"/>
            <a:r>
              <a:rPr lang="en-US" dirty="0"/>
              <a:t>Why websites include checksums?</a:t>
            </a:r>
            <a:endParaRPr lang="en-US" dirty="0">
              <a:sym typeface="Wingdings" panose="05000000000000000000" pitchFamily="2" charset="2"/>
            </a:endParaRPr>
          </a:p>
          <a:p>
            <a:pPr lvl="2"/>
            <a:r>
              <a:rPr lang="en-US" dirty="0">
                <a:sym typeface="Wingdings" panose="05000000000000000000" pitchFamily="2" charset="2"/>
              </a:rPr>
              <a:t>Describe the main characteristics of Cryptographic Hash Functions</a:t>
            </a:r>
          </a:p>
          <a:p>
            <a:pPr lvl="2"/>
            <a:r>
              <a:rPr lang="en-US" dirty="0">
                <a:sym typeface="Wingdings" panose="05000000000000000000" pitchFamily="2" charset="2"/>
              </a:rPr>
              <a:t>How Cryptographic Hash Functions satisfy integrity requirements?</a:t>
            </a:r>
          </a:p>
        </p:txBody>
      </p:sp>
      <p:grpSp>
        <p:nvGrpSpPr>
          <p:cNvPr id="2" name="Group 1">
            <a:extLst>
              <a:ext uri="{FF2B5EF4-FFF2-40B4-BE49-F238E27FC236}">
                <a16:creationId xmlns:a16="http://schemas.microsoft.com/office/drawing/2014/main" id="{669A0F02-ECDD-45B1-81C7-BBA77B17CC24}"/>
              </a:ext>
            </a:extLst>
          </p:cNvPr>
          <p:cNvGrpSpPr/>
          <p:nvPr/>
        </p:nvGrpSpPr>
        <p:grpSpPr>
          <a:xfrm>
            <a:off x="4435814" y="1673157"/>
            <a:ext cx="4326162" cy="4426086"/>
            <a:chOff x="4880204" y="1896487"/>
            <a:chExt cx="3881771" cy="2573913"/>
          </a:xfrm>
        </p:grpSpPr>
        <p:pic>
          <p:nvPicPr>
            <p:cNvPr id="9" name="Picture 8">
              <a:extLst>
                <a:ext uri="{FF2B5EF4-FFF2-40B4-BE49-F238E27FC236}">
                  <a16:creationId xmlns:a16="http://schemas.microsoft.com/office/drawing/2014/main" id="{A9A767D4-9333-410D-B1B8-EE666A7B69B0}"/>
                </a:ext>
              </a:extLst>
            </p:cNvPr>
            <p:cNvPicPr>
              <a:picLocks noChangeAspect="1"/>
            </p:cNvPicPr>
            <p:nvPr/>
          </p:nvPicPr>
          <p:blipFill rotWithShape="1">
            <a:blip r:embed="rId4"/>
            <a:srcRect l="12777" t="4074" r="15000" b="10790"/>
            <a:stretch/>
          </p:blipFill>
          <p:spPr>
            <a:xfrm>
              <a:off x="4880204" y="1896487"/>
              <a:ext cx="3881771" cy="2573913"/>
            </a:xfrm>
            <a:prstGeom prst="rect">
              <a:avLst/>
            </a:prstGeom>
          </p:spPr>
        </p:pic>
        <p:sp>
          <p:nvSpPr>
            <p:cNvPr id="10" name="Oval 9">
              <a:extLst>
                <a:ext uri="{FF2B5EF4-FFF2-40B4-BE49-F238E27FC236}">
                  <a16:creationId xmlns:a16="http://schemas.microsoft.com/office/drawing/2014/main" id="{22BC5D44-46FE-47B4-8878-904DA2FDB346}"/>
                </a:ext>
              </a:extLst>
            </p:cNvPr>
            <p:cNvSpPr/>
            <p:nvPr/>
          </p:nvSpPr>
          <p:spPr>
            <a:xfrm>
              <a:off x="4880204" y="3469166"/>
              <a:ext cx="2546756" cy="48307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428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Open-Ended Question</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19</a:t>
            </a:fld>
            <a:endParaRPr lang="en-US"/>
          </a:p>
        </p:txBody>
      </p:sp>
      <p:sp>
        <p:nvSpPr>
          <p:cNvPr id="6" name="TextBox 5">
            <a:extLst>
              <a:ext uri="{FF2B5EF4-FFF2-40B4-BE49-F238E27FC236}">
                <a16:creationId xmlns:a16="http://schemas.microsoft.com/office/drawing/2014/main" id="{C6652A97-AAD4-4279-A913-55C2A60F06D3}"/>
              </a:ext>
            </a:extLst>
          </p:cNvPr>
          <p:cNvSpPr txBox="1"/>
          <p:nvPr/>
        </p:nvSpPr>
        <p:spPr>
          <a:xfrm>
            <a:off x="612648" y="1951672"/>
            <a:ext cx="8075579" cy="1477328"/>
          </a:xfrm>
          <a:prstGeom prst="rect">
            <a:avLst/>
          </a:prstGeom>
          <a:solidFill>
            <a:srgbClr val="FFC000"/>
          </a:solidFill>
          <a:ln>
            <a:solidFill>
              <a:srgbClr val="400080"/>
            </a:solidFill>
          </a:ln>
        </p:spPr>
        <p:txBody>
          <a:bodyPr wrap="square" rtlCol="0">
            <a:spAutoFit/>
          </a:bodyPr>
          <a:lstStyle/>
          <a:p>
            <a:r>
              <a:rPr lang="en-US" sz="2400" b="1" dirty="0" err="1"/>
              <a:t>Qn</a:t>
            </a:r>
            <a:r>
              <a:rPr lang="en-US" sz="2400" b="1" dirty="0"/>
              <a:t> 1: Why is recoverability considered as one of the quality attributes of a secure software?</a:t>
            </a:r>
          </a:p>
          <a:p>
            <a:endParaRPr lang="en-US" sz="2400" b="1" dirty="0"/>
          </a:p>
          <a:p>
            <a:endParaRPr lang="en-US" dirty="0"/>
          </a:p>
        </p:txBody>
      </p:sp>
      <p:sp>
        <p:nvSpPr>
          <p:cNvPr id="7" name="Content Placeholder 4"/>
          <p:cNvSpPr txBox="1">
            <a:spLocks/>
          </p:cNvSpPr>
          <p:nvPr/>
        </p:nvSpPr>
        <p:spPr>
          <a:xfrm>
            <a:off x="725229" y="3924594"/>
            <a:ext cx="7928237" cy="1906621"/>
          </a:xfrm>
          <a:prstGeom prst="rect">
            <a:avLst/>
          </a:prstGeom>
          <a:ln w="12700">
            <a:solidFill>
              <a:schemeClr val="tx1"/>
            </a:solidFill>
          </a:ln>
        </p:spPr>
        <p:txBody>
          <a:bodyPr vert="horz">
            <a:normAutofit fontScale="70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dirty="0"/>
              <a:t>Go to Teams, create channel Week 3 (if not yet created)</a:t>
            </a:r>
          </a:p>
          <a:p>
            <a:pPr lvl="1" defTabSz="914400"/>
            <a:r>
              <a:rPr lang="en-US" dirty="0"/>
              <a:t>In Week 3 channel, post question above in Teams in conversation, if not posted yet. (SSD module rep, please paste question, if not posted yet)</a:t>
            </a:r>
          </a:p>
          <a:p>
            <a:pPr lvl="1" defTabSz="914400"/>
            <a:r>
              <a:rPr lang="en-US" dirty="0"/>
              <a:t>Answer question above in the Week 3 conversation. Do not create a separate conversation thread for the question.</a:t>
            </a:r>
          </a:p>
          <a:p>
            <a:pPr lvl="1" defTabSz="914400"/>
            <a:r>
              <a:rPr lang="en-US" dirty="0"/>
              <a:t>Discuss/Comment on the answers given in the conversation thread .</a:t>
            </a:r>
          </a:p>
          <a:p>
            <a:pPr lvl="1" defTabSz="914400"/>
            <a:endParaRPr lang="en-US" dirty="0"/>
          </a:p>
          <a:p>
            <a:pPr lvl="1" defTabSz="914400"/>
            <a:endParaRPr lang="en-US" dirty="0"/>
          </a:p>
        </p:txBody>
      </p:sp>
    </p:spTree>
    <p:extLst>
      <p:ext uri="{BB962C8B-B14F-4D97-AF65-F5344CB8AC3E}">
        <p14:creationId xmlns:p14="http://schemas.microsoft.com/office/powerpoint/2010/main" val="2522877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824170377"/>
              </p:ext>
            </p:extLst>
          </p:nvPr>
        </p:nvGraphicFramePr>
        <p:xfrm>
          <a:off x="533400" y="1600200"/>
          <a:ext cx="8232648" cy="4789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2"/>
          <p:cNvSpPr>
            <a:spLocks noGrp="1"/>
          </p:cNvSpPr>
          <p:nvPr>
            <p:ph type="ftr" sz="quarter" idx="12"/>
          </p:nvPr>
        </p:nvSpPr>
        <p:spPr>
          <a:xfrm>
            <a:off x="609600" y="6389326"/>
            <a:ext cx="6152941" cy="365125"/>
          </a:xfrm>
        </p:spPr>
        <p:txBody>
          <a:bodyPr>
            <a:normAutofit/>
          </a:bodyPr>
          <a:lstStyle/>
          <a:p>
            <a:r>
              <a:rPr lang="en-US" dirty="0">
                <a:solidFill>
                  <a:schemeClr val="accent5">
                    <a:lumMod val="75000"/>
                  </a:schemeClr>
                </a:solidFill>
              </a:rPr>
              <a:t>School of ICT - CSF - Apr '22  – SSD - Secure Software Requirements - Part 1</a:t>
            </a:r>
          </a:p>
        </p:txBody>
      </p:sp>
    </p:spTree>
    <p:extLst>
      <p:ext uri="{BB962C8B-B14F-4D97-AF65-F5344CB8AC3E}">
        <p14:creationId xmlns:p14="http://schemas.microsoft.com/office/powerpoint/2010/main" val="3934322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Mission 3.3: Your First Razor Pages Application (Individual)</a:t>
            </a:r>
          </a:p>
        </p:txBody>
      </p:sp>
      <p:sp>
        <p:nvSpPr>
          <p:cNvPr id="3" name="Footer Placeholder 2"/>
          <p:cNvSpPr>
            <a:spLocks noGrp="1"/>
          </p:cNvSpPr>
          <p:nvPr>
            <p:ph type="ftr" sz="quarter" idx="11"/>
          </p:nvPr>
        </p:nvSpPr>
        <p:spPr>
          <a:xfrm>
            <a:off x="2996120" y="6498235"/>
            <a:ext cx="6003906" cy="365125"/>
          </a:xfrm>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20</a:t>
            </a:fld>
            <a:endParaRPr lang="en-US"/>
          </a:p>
        </p:txBody>
      </p:sp>
      <p:sp>
        <p:nvSpPr>
          <p:cNvPr id="5" name="Content Placeholder 4"/>
          <p:cNvSpPr>
            <a:spLocks noGrp="1"/>
          </p:cNvSpPr>
          <p:nvPr>
            <p:ph sz="quarter" idx="1"/>
          </p:nvPr>
        </p:nvSpPr>
        <p:spPr>
          <a:xfrm>
            <a:off x="612648" y="2244059"/>
            <a:ext cx="8153400" cy="4385341"/>
          </a:xfrm>
        </p:spPr>
        <p:txBody>
          <a:bodyPr>
            <a:noAutofit/>
          </a:bodyPr>
          <a:lstStyle/>
          <a:p>
            <a:r>
              <a:rPr lang="en-US" sz="2000" dirty="0"/>
              <a:t>Visit </a:t>
            </a:r>
            <a:r>
              <a:rPr lang="en-US" sz="2000" dirty="0">
                <a:hlinkClick r:id="rId2"/>
              </a:rPr>
              <a:t>https://docs.microsoft.com/en-us/aspnet/core/tutorials/razor-pages/</a:t>
            </a:r>
            <a:r>
              <a:rPr lang="en-US" sz="2000" dirty="0"/>
              <a:t> </a:t>
            </a:r>
          </a:p>
          <a:p>
            <a:r>
              <a:rPr lang="en-US" sz="1800" dirty="0"/>
              <a:t>Attempt the following topics:-</a:t>
            </a:r>
          </a:p>
          <a:p>
            <a:pPr lvl="1"/>
            <a:r>
              <a:rPr lang="en-SG" sz="1400" dirty="0"/>
              <a:t>Create a Razor Pages web app</a:t>
            </a:r>
            <a:endParaRPr lang="en-US" sz="1000" dirty="0"/>
          </a:p>
          <a:p>
            <a:pPr lvl="1"/>
            <a:r>
              <a:rPr lang="en-US" sz="1400" dirty="0"/>
              <a:t>Add a model to a Razor Pages app in ASP.NET Core</a:t>
            </a:r>
          </a:p>
          <a:p>
            <a:pPr lvl="1"/>
            <a:r>
              <a:rPr lang="en-US" sz="1400" dirty="0"/>
              <a:t>Scaffolded Razor Pages in ASP.NET Core</a:t>
            </a:r>
          </a:p>
          <a:p>
            <a:pPr lvl="1"/>
            <a:r>
              <a:rPr lang="en-US" sz="1400" dirty="0"/>
              <a:t>Work with a database and ASP.NET Core </a:t>
            </a:r>
          </a:p>
          <a:p>
            <a:pPr lvl="1"/>
            <a:r>
              <a:rPr lang="en-US" sz="1400" dirty="0"/>
              <a:t>Update the generated pages in an ASP.NET Core app</a:t>
            </a:r>
          </a:p>
          <a:p>
            <a:r>
              <a:rPr lang="en-US" sz="1800" b="1" dirty="0">
                <a:solidFill>
                  <a:srgbClr val="FF0000"/>
                </a:solidFill>
              </a:rPr>
              <a:t>Use .NET Core 3.1 (Long-term support) framework.</a:t>
            </a:r>
            <a:r>
              <a:rPr lang="en-US" sz="1600" b="1" dirty="0">
                <a:solidFill>
                  <a:srgbClr val="FF0000"/>
                </a:solidFill>
              </a:rPr>
              <a:t> </a:t>
            </a:r>
            <a:endParaRPr lang="en-US" sz="1600" dirty="0"/>
          </a:p>
          <a:p>
            <a:r>
              <a:rPr lang="en-US" sz="1800" dirty="0"/>
              <a:t>Collate detailed screenshots of each of the completed topic in a word document and submit in </a:t>
            </a:r>
            <a:r>
              <a:rPr lang="en-US" sz="1800" dirty="0" err="1"/>
              <a:t>Brightspace</a:t>
            </a:r>
            <a:r>
              <a:rPr lang="en-US" sz="1800" dirty="0"/>
              <a:t> (Week 3).</a:t>
            </a:r>
          </a:p>
          <a:p>
            <a:pPr lvl="1"/>
            <a:r>
              <a:rPr lang="en-US" sz="1400" dirty="0"/>
              <a:t>The screenshots must show the browser’s “Address Bar” to verify the application is running in your laptop</a:t>
            </a:r>
            <a:r>
              <a:rPr lang="en-US" sz="1200" dirty="0"/>
              <a:t>.</a:t>
            </a:r>
          </a:p>
          <a:p>
            <a:pPr lvl="1"/>
            <a:r>
              <a:rPr lang="en-US" sz="1200" dirty="0">
                <a:solidFill>
                  <a:srgbClr val="FF0000"/>
                </a:solidFill>
                <a:sym typeface="Wingdings" panose="05000000000000000000" pitchFamily="2" charset="2"/>
              </a:rPr>
              <a:t>Submit in General  Assignment (Mission 3.3 Razor Pages Intro)</a:t>
            </a:r>
          </a:p>
          <a:p>
            <a:pPr lvl="1"/>
            <a:r>
              <a:rPr lang="en-US" sz="1200" dirty="0">
                <a:solidFill>
                  <a:srgbClr val="FF0000"/>
                </a:solidFill>
              </a:rPr>
              <a:t>Deadline: Submit at end of Week 3</a:t>
            </a:r>
          </a:p>
        </p:txBody>
      </p:sp>
      <p:pic>
        <p:nvPicPr>
          <p:cNvPr id="8" name="Picture 7">
            <a:extLst>
              <a:ext uri="{FF2B5EF4-FFF2-40B4-BE49-F238E27FC236}">
                <a16:creationId xmlns:a16="http://schemas.microsoft.com/office/drawing/2014/main" id="{ADEB9548-47FB-4B95-8DB1-61D94467059E}"/>
              </a:ext>
            </a:extLst>
          </p:cNvPr>
          <p:cNvPicPr>
            <a:picLocks noChangeAspect="1"/>
          </p:cNvPicPr>
          <p:nvPr/>
        </p:nvPicPr>
        <p:blipFill>
          <a:blip r:embed="rId3"/>
          <a:stretch>
            <a:fillRect/>
          </a:stretch>
        </p:blipFill>
        <p:spPr>
          <a:xfrm>
            <a:off x="7045919" y="5723857"/>
            <a:ext cx="1380730" cy="774378"/>
          </a:xfrm>
          <a:prstGeom prst="rect">
            <a:avLst/>
          </a:prstGeom>
        </p:spPr>
      </p:pic>
      <p:sp>
        <p:nvSpPr>
          <p:cNvPr id="6" name="TextBox 5">
            <a:extLst>
              <a:ext uri="{FF2B5EF4-FFF2-40B4-BE49-F238E27FC236}">
                <a16:creationId xmlns:a16="http://schemas.microsoft.com/office/drawing/2014/main" id="{B8F5FB6B-1D63-4153-86FD-97B40AB8D0F4}"/>
              </a:ext>
            </a:extLst>
          </p:cNvPr>
          <p:cNvSpPr txBox="1"/>
          <p:nvPr/>
        </p:nvSpPr>
        <p:spPr>
          <a:xfrm>
            <a:off x="612648" y="1573048"/>
            <a:ext cx="8153400" cy="646331"/>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dirty="0"/>
              <a:t>Please note that Razor Pages mission (Week 1-3) is intentionally released early. The intent is to help you pace learning on Razor Pages.</a:t>
            </a:r>
          </a:p>
        </p:txBody>
      </p:sp>
    </p:spTree>
    <p:extLst>
      <p:ext uri="{BB962C8B-B14F-4D97-AF65-F5344CB8AC3E}">
        <p14:creationId xmlns:p14="http://schemas.microsoft.com/office/powerpoint/2010/main" val="147859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0FFD-D54C-4CDC-9D6A-8C3995DC2B69}"/>
              </a:ext>
            </a:extLst>
          </p:cNvPr>
          <p:cNvSpPr>
            <a:spLocks noGrp="1"/>
          </p:cNvSpPr>
          <p:nvPr>
            <p:ph type="title"/>
          </p:nvPr>
        </p:nvSpPr>
        <p:spPr/>
        <p:txBody>
          <a:bodyPr/>
          <a:lstStyle/>
          <a:p>
            <a:r>
              <a:rPr lang="en-SG" dirty="0"/>
              <a:t>Recap Week 2</a:t>
            </a:r>
          </a:p>
        </p:txBody>
      </p:sp>
      <p:sp>
        <p:nvSpPr>
          <p:cNvPr id="3" name="Footer Placeholder 2">
            <a:extLst>
              <a:ext uri="{FF2B5EF4-FFF2-40B4-BE49-F238E27FC236}">
                <a16:creationId xmlns:a16="http://schemas.microsoft.com/office/drawing/2014/main" id="{6132EB4D-4FC9-4D4E-B694-3707C88B169F}"/>
              </a:ext>
            </a:extLst>
          </p:cNvPr>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a:extLst>
              <a:ext uri="{FF2B5EF4-FFF2-40B4-BE49-F238E27FC236}">
                <a16:creationId xmlns:a16="http://schemas.microsoft.com/office/drawing/2014/main" id="{4B1238F6-D9DB-4CB5-8DA1-7CB50356D448}"/>
              </a:ext>
            </a:extLst>
          </p:cNvPr>
          <p:cNvSpPr>
            <a:spLocks noGrp="1"/>
          </p:cNvSpPr>
          <p:nvPr>
            <p:ph type="sldNum" sz="quarter" idx="12"/>
          </p:nvPr>
        </p:nvSpPr>
        <p:spPr/>
        <p:txBody>
          <a:bodyPr>
            <a:normAutofit fontScale="85000" lnSpcReduction="20000"/>
          </a:bodyPr>
          <a:lstStyle/>
          <a:p>
            <a:fld id="{EA66EF6D-3DA9-AB4A-B046-714C943A02DA}" type="slidenum">
              <a:rPr lang="en-US" smtClean="0"/>
              <a:t>3</a:t>
            </a:fld>
            <a:endParaRPr lang="en-US"/>
          </a:p>
        </p:txBody>
      </p:sp>
      <p:sp>
        <p:nvSpPr>
          <p:cNvPr id="5" name="Content Placeholder 4">
            <a:extLst>
              <a:ext uri="{FF2B5EF4-FFF2-40B4-BE49-F238E27FC236}">
                <a16:creationId xmlns:a16="http://schemas.microsoft.com/office/drawing/2014/main" id="{E319839E-AEAA-4120-A87A-ADFEFA21B5EE}"/>
              </a:ext>
            </a:extLst>
          </p:cNvPr>
          <p:cNvSpPr>
            <a:spLocks noGrp="1"/>
          </p:cNvSpPr>
          <p:nvPr>
            <p:ph sz="quarter" idx="1"/>
          </p:nvPr>
        </p:nvSpPr>
        <p:spPr>
          <a:xfrm>
            <a:off x="612648" y="1600200"/>
            <a:ext cx="8153400" cy="3402677"/>
          </a:xfrm>
        </p:spPr>
        <p:txBody>
          <a:bodyPr>
            <a:normAutofit lnSpcReduction="10000"/>
          </a:bodyPr>
          <a:lstStyle/>
          <a:p>
            <a:r>
              <a:rPr lang="en-US" dirty="0"/>
              <a:t>Research on the following concepts:-</a:t>
            </a:r>
          </a:p>
          <a:p>
            <a:pPr lvl="1"/>
            <a:r>
              <a:rPr lang="en-US" dirty="0"/>
              <a:t>Attacker vs Defender in cybersecurity</a:t>
            </a:r>
          </a:p>
          <a:p>
            <a:pPr lvl="1"/>
            <a:r>
              <a:rPr lang="en-US" dirty="0"/>
              <a:t>What is Confidentiality, Integrity &amp; Availability (CIA)?</a:t>
            </a:r>
          </a:p>
          <a:p>
            <a:pPr lvl="1"/>
            <a:r>
              <a:rPr lang="en-US" dirty="0"/>
              <a:t>What is Authentication, Authorization, Auditing, Accountability?</a:t>
            </a:r>
          </a:p>
          <a:p>
            <a:pPr lvl="1"/>
            <a:r>
              <a:rPr lang="en-US" dirty="0"/>
              <a:t>Explain Non-Repudiation, Data Privacy, Data Anonymization, Personal Data Protection Act.</a:t>
            </a:r>
          </a:p>
          <a:p>
            <a:endParaRPr lang="en-SG" dirty="0"/>
          </a:p>
        </p:txBody>
      </p:sp>
      <p:sp>
        <p:nvSpPr>
          <p:cNvPr id="8" name="TextBox 7">
            <a:extLst>
              <a:ext uri="{FF2B5EF4-FFF2-40B4-BE49-F238E27FC236}">
                <a16:creationId xmlns:a16="http://schemas.microsoft.com/office/drawing/2014/main" id="{850B8AE5-DB70-4525-9983-07F67AD1A624}"/>
              </a:ext>
            </a:extLst>
          </p:cNvPr>
          <p:cNvSpPr txBox="1"/>
          <p:nvPr/>
        </p:nvSpPr>
        <p:spPr>
          <a:xfrm>
            <a:off x="2836461" y="4922212"/>
            <a:ext cx="3509102" cy="1477328"/>
          </a:xfrm>
          <a:prstGeom prst="rect">
            <a:avLst/>
          </a:prstGeom>
          <a:solidFill>
            <a:schemeClr val="accent6">
              <a:lumMod val="40000"/>
              <a:lumOff val="60000"/>
            </a:schemeClr>
          </a:solidFill>
          <a:ln w="12700">
            <a:solidFill>
              <a:schemeClr val="tx1"/>
            </a:solidFill>
          </a:ln>
        </p:spPr>
        <p:txBody>
          <a:bodyPr wrap="none" rtlCol="0">
            <a:spAutoFit/>
          </a:bodyPr>
          <a:lstStyle/>
          <a:p>
            <a:r>
              <a:rPr lang="en-SG" dirty="0"/>
              <a:t>Read Week 2: Points in the research</a:t>
            </a:r>
          </a:p>
          <a:p>
            <a:endParaRPr lang="en-SG" dirty="0"/>
          </a:p>
          <a:p>
            <a:endParaRPr lang="en-SG" dirty="0"/>
          </a:p>
          <a:p>
            <a:endParaRPr lang="en-SG" dirty="0"/>
          </a:p>
          <a:p>
            <a:endParaRPr lang="en-SG" dirty="0"/>
          </a:p>
        </p:txBody>
      </p:sp>
      <p:graphicFrame>
        <p:nvGraphicFramePr>
          <p:cNvPr id="7" name="Object 6">
            <a:extLst>
              <a:ext uri="{FF2B5EF4-FFF2-40B4-BE49-F238E27FC236}">
                <a16:creationId xmlns:a16="http://schemas.microsoft.com/office/drawing/2014/main" id="{86A58D76-17F7-49D1-ADB2-338A00D28D12}"/>
              </a:ext>
            </a:extLst>
          </p:cNvPr>
          <p:cNvGraphicFramePr>
            <a:graphicFrameLocks noChangeAspect="1"/>
          </p:cNvGraphicFramePr>
          <p:nvPr>
            <p:extLst>
              <p:ext uri="{D42A27DB-BD31-4B8C-83A1-F6EECF244321}">
                <p14:modId xmlns:p14="http://schemas.microsoft.com/office/powerpoint/2010/main" val="964644477"/>
              </p:ext>
            </p:extLst>
          </p:nvPr>
        </p:nvGraphicFramePr>
        <p:xfrm>
          <a:off x="3969502" y="5257800"/>
          <a:ext cx="1439692" cy="1247235"/>
        </p:xfrm>
        <a:graphic>
          <a:graphicData uri="http://schemas.openxmlformats.org/presentationml/2006/ole">
            <mc:AlternateContent xmlns:mc="http://schemas.openxmlformats.org/markup-compatibility/2006">
              <mc:Choice xmlns:v="urn:schemas-microsoft-com:vml" Requires="v">
                <p:oleObj name="Acrobat Document" showAsIcon="1" r:id="rId2" imgW="914400" imgH="792685" progId="AcroExch.Document.DC">
                  <p:embed/>
                </p:oleObj>
              </mc:Choice>
              <mc:Fallback>
                <p:oleObj name="Acrobat Document" showAsIcon="1" r:id="rId2" imgW="914400" imgH="792685" progId="AcroExch.Document.DC">
                  <p:embed/>
                  <p:pic>
                    <p:nvPicPr>
                      <p:cNvPr id="7" name="Object 6">
                        <a:extLst>
                          <a:ext uri="{FF2B5EF4-FFF2-40B4-BE49-F238E27FC236}">
                            <a16:creationId xmlns:a16="http://schemas.microsoft.com/office/drawing/2014/main" id="{86A58D76-17F7-49D1-ADB2-338A00D28D12}"/>
                          </a:ext>
                        </a:extLst>
                      </p:cNvPr>
                      <p:cNvPicPr/>
                      <p:nvPr/>
                    </p:nvPicPr>
                    <p:blipFill>
                      <a:blip r:embed="rId3"/>
                      <a:stretch>
                        <a:fillRect/>
                      </a:stretch>
                    </p:blipFill>
                    <p:spPr>
                      <a:xfrm>
                        <a:off x="3969502" y="5257800"/>
                        <a:ext cx="1439692" cy="1247235"/>
                      </a:xfrm>
                      <a:prstGeom prst="rect">
                        <a:avLst/>
                      </a:prstGeom>
                    </p:spPr>
                  </p:pic>
                </p:oleObj>
              </mc:Fallback>
            </mc:AlternateContent>
          </a:graphicData>
        </a:graphic>
      </p:graphicFrame>
    </p:spTree>
    <p:extLst>
      <p:ext uri="{BB962C8B-B14F-4D97-AF65-F5344CB8AC3E}">
        <p14:creationId xmlns:p14="http://schemas.microsoft.com/office/powerpoint/2010/main" val="1731007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Quality Attributes of a Secure Software</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4</a:t>
            </a:fld>
            <a:endParaRPr lang="en-US"/>
          </a:p>
        </p:txBody>
      </p:sp>
      <p:sp>
        <p:nvSpPr>
          <p:cNvPr id="5" name="Content Placeholder 4"/>
          <p:cNvSpPr>
            <a:spLocks noGrp="1"/>
          </p:cNvSpPr>
          <p:nvPr>
            <p:ph sz="quarter" idx="1"/>
          </p:nvPr>
        </p:nvSpPr>
        <p:spPr>
          <a:xfrm>
            <a:off x="603116" y="3307521"/>
            <a:ext cx="8082063" cy="3200401"/>
          </a:xfrm>
        </p:spPr>
        <p:txBody>
          <a:bodyPr>
            <a:normAutofit fontScale="77500" lnSpcReduction="20000"/>
          </a:bodyPr>
          <a:lstStyle/>
          <a:p>
            <a:r>
              <a:rPr lang="en-US" dirty="0"/>
              <a:t>Reliability </a:t>
            </a:r>
          </a:p>
          <a:p>
            <a:pPr lvl="1"/>
            <a:r>
              <a:rPr lang="en-US" dirty="0"/>
              <a:t>The software functions as it is expected to. </a:t>
            </a:r>
          </a:p>
          <a:p>
            <a:r>
              <a:rPr lang="en-US" dirty="0"/>
              <a:t>Resiliency </a:t>
            </a:r>
          </a:p>
          <a:p>
            <a:pPr lvl="1"/>
            <a:r>
              <a:rPr lang="en-US" dirty="0"/>
              <a:t>The software does not violate any security policy and is able to withstand the actions of threat agents that are posed intentionally (attacks and exploits) or accidentally (user errors). </a:t>
            </a:r>
          </a:p>
          <a:p>
            <a:r>
              <a:rPr lang="en-US" dirty="0"/>
              <a:t>Recoverability</a:t>
            </a:r>
          </a:p>
          <a:p>
            <a:pPr lvl="1"/>
            <a:r>
              <a:rPr lang="en-US" dirty="0"/>
              <a:t>The software is able to restore operations to what the business expects by containing, limiting and remediating the damage caused by threats that materialize. </a:t>
            </a:r>
          </a:p>
          <a:p>
            <a:endParaRPr lang="en-US" dirty="0"/>
          </a:p>
        </p:txBody>
      </p:sp>
      <p:sp>
        <p:nvSpPr>
          <p:cNvPr id="6" name="TextBox 5">
            <a:extLst>
              <a:ext uri="{FF2B5EF4-FFF2-40B4-BE49-F238E27FC236}">
                <a16:creationId xmlns:a16="http://schemas.microsoft.com/office/drawing/2014/main" id="{C6652A97-AAD4-4279-A913-55C2A60F06D3}"/>
              </a:ext>
            </a:extLst>
          </p:cNvPr>
          <p:cNvSpPr txBox="1"/>
          <p:nvPr/>
        </p:nvSpPr>
        <p:spPr>
          <a:xfrm>
            <a:off x="609600" y="1697763"/>
            <a:ext cx="8075579" cy="1292662"/>
          </a:xfrm>
          <a:prstGeom prst="rect">
            <a:avLst/>
          </a:prstGeom>
          <a:solidFill>
            <a:srgbClr val="FFC000"/>
          </a:solidFill>
          <a:ln>
            <a:solidFill>
              <a:srgbClr val="400080"/>
            </a:solidFill>
          </a:ln>
        </p:spPr>
        <p:txBody>
          <a:bodyPr wrap="square" rtlCol="0">
            <a:spAutoFit/>
          </a:bodyPr>
          <a:lstStyle/>
          <a:p>
            <a:r>
              <a:rPr lang="en-US" sz="2000" b="1" dirty="0" err="1"/>
              <a:t>Qn</a:t>
            </a:r>
            <a:r>
              <a:rPr lang="en-US" sz="2000" b="1" dirty="0"/>
              <a:t>: What makes a software secure?</a:t>
            </a:r>
          </a:p>
          <a:p>
            <a:r>
              <a:rPr lang="en-US" sz="2000" b="1" dirty="0"/>
              <a:t>Ans: A software is said to be secured when it is reliable (function as expected), resilient against attacks and readily recoverable when fails.</a:t>
            </a:r>
          </a:p>
          <a:p>
            <a:endParaRPr lang="en-US" dirty="0"/>
          </a:p>
        </p:txBody>
      </p:sp>
    </p:spTree>
    <p:extLst>
      <p:ext uri="{BB962C8B-B14F-4D97-AF65-F5344CB8AC3E}">
        <p14:creationId xmlns:p14="http://schemas.microsoft.com/office/powerpoint/2010/main" val="85825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Types of Software Security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5</a:t>
            </a:fld>
            <a:endParaRPr lang="en-US"/>
          </a:p>
        </p:txBody>
      </p:sp>
      <p:grpSp>
        <p:nvGrpSpPr>
          <p:cNvPr id="6" name="Group 5">
            <a:extLst>
              <a:ext uri="{FF2B5EF4-FFF2-40B4-BE49-F238E27FC236}">
                <a16:creationId xmlns:a16="http://schemas.microsoft.com/office/drawing/2014/main" id="{5F80350F-1996-4D5A-B22F-B75127A3D332}"/>
              </a:ext>
            </a:extLst>
          </p:cNvPr>
          <p:cNvGrpSpPr/>
          <p:nvPr/>
        </p:nvGrpSpPr>
        <p:grpSpPr>
          <a:xfrm>
            <a:off x="861396" y="2729812"/>
            <a:ext cx="7571985" cy="2360859"/>
            <a:chOff x="808394" y="1619250"/>
            <a:chExt cx="7755812" cy="4370026"/>
          </a:xfrm>
        </p:grpSpPr>
        <p:pic>
          <p:nvPicPr>
            <p:cNvPr id="5" name="Picture 4"/>
            <p:cNvPicPr>
              <a:picLocks noChangeAspect="1"/>
            </p:cNvPicPr>
            <p:nvPr/>
          </p:nvPicPr>
          <p:blipFill>
            <a:blip r:embed="rId2"/>
            <a:stretch>
              <a:fillRect/>
            </a:stretch>
          </p:blipFill>
          <p:spPr>
            <a:xfrm>
              <a:off x="808394" y="1619250"/>
              <a:ext cx="7755812" cy="4370026"/>
            </a:xfrm>
            <a:prstGeom prst="rect">
              <a:avLst/>
            </a:prstGeom>
          </p:spPr>
        </p:pic>
        <p:sp>
          <p:nvSpPr>
            <p:cNvPr id="15" name="Oval 14"/>
            <p:cNvSpPr/>
            <p:nvPr/>
          </p:nvSpPr>
          <p:spPr>
            <a:xfrm>
              <a:off x="2753360" y="2245360"/>
              <a:ext cx="5689600" cy="15748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844800" y="3769360"/>
              <a:ext cx="3657600" cy="80264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1FA87471-E8FC-41B3-86B9-409AB73C19D1}"/>
              </a:ext>
            </a:extLst>
          </p:cNvPr>
          <p:cNvSpPr txBox="1"/>
          <p:nvPr/>
        </p:nvSpPr>
        <p:spPr>
          <a:xfrm>
            <a:off x="609600" y="1697763"/>
            <a:ext cx="8075579" cy="984885"/>
          </a:xfrm>
          <a:prstGeom prst="rect">
            <a:avLst/>
          </a:prstGeom>
          <a:solidFill>
            <a:srgbClr val="FFC000"/>
          </a:solidFill>
          <a:ln>
            <a:solidFill>
              <a:srgbClr val="400080"/>
            </a:solidFill>
          </a:ln>
        </p:spPr>
        <p:txBody>
          <a:bodyPr wrap="square" rtlCol="0">
            <a:spAutoFit/>
          </a:bodyPr>
          <a:lstStyle/>
          <a:p>
            <a:r>
              <a:rPr lang="en-US" sz="2000" b="1" dirty="0" err="1"/>
              <a:t>Qn</a:t>
            </a:r>
            <a:r>
              <a:rPr lang="en-US" sz="2000" b="1" dirty="0"/>
              <a:t>: How to make a software secure?</a:t>
            </a:r>
          </a:p>
          <a:p>
            <a:r>
              <a:rPr lang="en-US" sz="2000" b="1" dirty="0"/>
              <a:t>Ans: For start, gather </a:t>
            </a:r>
            <a:r>
              <a:rPr lang="en-US" sz="2000" b="1"/>
              <a:t>the necessary software </a:t>
            </a:r>
            <a:r>
              <a:rPr lang="en-US" sz="2000" b="1" dirty="0"/>
              <a:t>security requirements.</a:t>
            </a:r>
          </a:p>
          <a:p>
            <a:endParaRPr lang="en-US" dirty="0"/>
          </a:p>
        </p:txBody>
      </p:sp>
      <p:sp>
        <p:nvSpPr>
          <p:cNvPr id="7" name="TextBox 6">
            <a:extLst>
              <a:ext uri="{FF2B5EF4-FFF2-40B4-BE49-F238E27FC236}">
                <a16:creationId xmlns:a16="http://schemas.microsoft.com/office/drawing/2014/main" id="{7968837F-F381-41EE-A97D-DB64E2AB9A9F}"/>
              </a:ext>
            </a:extLst>
          </p:cNvPr>
          <p:cNvSpPr txBox="1"/>
          <p:nvPr/>
        </p:nvSpPr>
        <p:spPr>
          <a:xfrm>
            <a:off x="1848255" y="5217485"/>
            <a:ext cx="5457217" cy="1200329"/>
          </a:xfrm>
          <a:prstGeom prst="rect">
            <a:avLst/>
          </a:prstGeom>
          <a:solidFill>
            <a:schemeClr val="accent6">
              <a:lumMod val="40000"/>
              <a:lumOff val="60000"/>
            </a:schemeClr>
          </a:solidFill>
          <a:ln>
            <a:solidFill>
              <a:schemeClr val="accent1"/>
            </a:solidFill>
          </a:ln>
        </p:spPr>
        <p:txBody>
          <a:bodyPr wrap="square" rtlCol="0">
            <a:spAutoFit/>
          </a:bodyPr>
          <a:lstStyle/>
          <a:p>
            <a:pPr algn="ctr"/>
            <a:r>
              <a:rPr lang="en-SG" b="1" dirty="0"/>
              <a:t>Read Software Security Requirements</a:t>
            </a:r>
          </a:p>
          <a:p>
            <a:pPr algn="ctr"/>
            <a:endParaRPr lang="en-SG" dirty="0"/>
          </a:p>
          <a:p>
            <a:pPr algn="ctr"/>
            <a:endParaRPr lang="en-SG" dirty="0"/>
          </a:p>
          <a:p>
            <a:pPr algn="ctr"/>
            <a:endParaRPr lang="en-SG" dirty="0"/>
          </a:p>
        </p:txBody>
      </p:sp>
      <p:graphicFrame>
        <p:nvGraphicFramePr>
          <p:cNvPr id="10" name="Object 9">
            <a:extLst>
              <a:ext uri="{FF2B5EF4-FFF2-40B4-BE49-F238E27FC236}">
                <a16:creationId xmlns:a16="http://schemas.microsoft.com/office/drawing/2014/main" id="{350D6CF3-D9AA-47AB-8039-FA6F35923CAA}"/>
              </a:ext>
            </a:extLst>
          </p:cNvPr>
          <p:cNvGraphicFramePr>
            <a:graphicFrameLocks noChangeAspect="1"/>
          </p:cNvGraphicFramePr>
          <p:nvPr>
            <p:extLst>
              <p:ext uri="{D42A27DB-BD31-4B8C-83A1-F6EECF244321}">
                <p14:modId xmlns:p14="http://schemas.microsoft.com/office/powerpoint/2010/main" val="2007523038"/>
              </p:ext>
            </p:extLst>
          </p:nvPr>
        </p:nvGraphicFramePr>
        <p:xfrm>
          <a:off x="4040255" y="5551816"/>
          <a:ext cx="1125135" cy="974727"/>
        </p:xfrm>
        <a:graphic>
          <a:graphicData uri="http://schemas.openxmlformats.org/presentationml/2006/ole">
            <mc:AlternateContent xmlns:mc="http://schemas.openxmlformats.org/markup-compatibility/2006">
              <mc:Choice xmlns:v="urn:schemas-microsoft-com:vml" Requires="v">
                <p:oleObj name="Acrobat Document" showAsIcon="1" r:id="rId3" imgW="914400" imgH="792685" progId="AcroExch.Document.DC">
                  <p:embed/>
                </p:oleObj>
              </mc:Choice>
              <mc:Fallback>
                <p:oleObj name="Acrobat Document" showAsIcon="1" r:id="rId3" imgW="914400" imgH="792685" progId="AcroExch.Document.DC">
                  <p:embed/>
                  <p:pic>
                    <p:nvPicPr>
                      <p:cNvPr id="10" name="Object 9">
                        <a:extLst>
                          <a:ext uri="{FF2B5EF4-FFF2-40B4-BE49-F238E27FC236}">
                            <a16:creationId xmlns:a16="http://schemas.microsoft.com/office/drawing/2014/main" id="{350D6CF3-D9AA-47AB-8039-FA6F35923CAA}"/>
                          </a:ext>
                        </a:extLst>
                      </p:cNvPr>
                      <p:cNvPicPr/>
                      <p:nvPr/>
                    </p:nvPicPr>
                    <p:blipFill>
                      <a:blip r:embed="rId4"/>
                      <a:stretch>
                        <a:fillRect/>
                      </a:stretch>
                    </p:blipFill>
                    <p:spPr>
                      <a:xfrm>
                        <a:off x="4040255" y="5551816"/>
                        <a:ext cx="1125135" cy="974727"/>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70E07AB2-1FEC-4BE0-A5F4-B134368D10B7}"/>
              </a:ext>
            </a:extLst>
          </p:cNvPr>
          <p:cNvGraphicFramePr>
            <a:graphicFrameLocks noChangeAspect="1"/>
          </p:cNvGraphicFramePr>
          <p:nvPr>
            <p:extLst>
              <p:ext uri="{D42A27DB-BD31-4B8C-83A1-F6EECF244321}">
                <p14:modId xmlns:p14="http://schemas.microsoft.com/office/powerpoint/2010/main" val="606203829"/>
              </p:ext>
            </p:extLst>
          </p:nvPr>
        </p:nvGraphicFramePr>
        <p:xfrm>
          <a:off x="2613532" y="5576783"/>
          <a:ext cx="1365081" cy="1182597"/>
        </p:xfrm>
        <a:graphic>
          <a:graphicData uri="http://schemas.openxmlformats.org/presentationml/2006/ole">
            <mc:AlternateContent xmlns:mc="http://schemas.openxmlformats.org/markup-compatibility/2006">
              <mc:Choice xmlns:v="urn:schemas-microsoft-com:vml" Requires="v">
                <p:oleObj name="Acrobat Document" showAsIcon="1" r:id="rId5" imgW="914400" imgH="792360" progId="AcroExch.Document.DC">
                  <p:embed/>
                </p:oleObj>
              </mc:Choice>
              <mc:Fallback>
                <p:oleObj name="Acrobat Document" showAsIcon="1" r:id="rId5" imgW="914400" imgH="792360" progId="AcroExch.Document.DC">
                  <p:embed/>
                  <p:pic>
                    <p:nvPicPr>
                      <p:cNvPr id="11" name="Object 10">
                        <a:extLst>
                          <a:ext uri="{FF2B5EF4-FFF2-40B4-BE49-F238E27FC236}">
                            <a16:creationId xmlns:a16="http://schemas.microsoft.com/office/drawing/2014/main" id="{70E07AB2-1FEC-4BE0-A5F4-B134368D10B7}"/>
                          </a:ext>
                        </a:extLst>
                      </p:cNvPr>
                      <p:cNvPicPr/>
                      <p:nvPr/>
                    </p:nvPicPr>
                    <p:blipFill>
                      <a:blip r:embed="rId6"/>
                      <a:stretch>
                        <a:fillRect/>
                      </a:stretch>
                    </p:blipFill>
                    <p:spPr>
                      <a:xfrm>
                        <a:off x="2613532" y="5576783"/>
                        <a:ext cx="1365081" cy="118259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ACE3D270-46CC-404A-BE75-538288A6E2B9}"/>
              </a:ext>
            </a:extLst>
          </p:cNvPr>
          <p:cNvGraphicFramePr>
            <a:graphicFrameLocks noChangeAspect="1"/>
          </p:cNvGraphicFramePr>
          <p:nvPr>
            <p:extLst>
              <p:ext uri="{D42A27DB-BD31-4B8C-83A1-F6EECF244321}">
                <p14:modId xmlns:p14="http://schemas.microsoft.com/office/powerpoint/2010/main" val="1618338741"/>
              </p:ext>
            </p:extLst>
          </p:nvPr>
        </p:nvGraphicFramePr>
        <p:xfrm>
          <a:off x="5462433" y="5561394"/>
          <a:ext cx="1201014" cy="1040462"/>
        </p:xfrm>
        <a:graphic>
          <a:graphicData uri="http://schemas.openxmlformats.org/presentationml/2006/ole">
            <mc:AlternateContent xmlns:mc="http://schemas.openxmlformats.org/markup-compatibility/2006">
              <mc:Choice xmlns:v="urn:schemas-microsoft-com:vml" Requires="v">
                <p:oleObj name="Acrobat Document" showAsIcon="1" r:id="rId7" imgW="914400" imgH="792685" progId="AcroExch.Document.DC">
                  <p:embed/>
                </p:oleObj>
              </mc:Choice>
              <mc:Fallback>
                <p:oleObj name="Acrobat Document" showAsIcon="1" r:id="rId7" imgW="914400" imgH="792685" progId="AcroExch.Document.DC">
                  <p:embed/>
                  <p:pic>
                    <p:nvPicPr>
                      <p:cNvPr id="12" name="Object 11">
                        <a:extLst>
                          <a:ext uri="{FF2B5EF4-FFF2-40B4-BE49-F238E27FC236}">
                            <a16:creationId xmlns:a16="http://schemas.microsoft.com/office/drawing/2014/main" id="{ACE3D270-46CC-404A-BE75-538288A6E2B9}"/>
                          </a:ext>
                        </a:extLst>
                      </p:cNvPr>
                      <p:cNvPicPr/>
                      <p:nvPr/>
                    </p:nvPicPr>
                    <p:blipFill>
                      <a:blip r:embed="rId8"/>
                      <a:stretch>
                        <a:fillRect/>
                      </a:stretch>
                    </p:blipFill>
                    <p:spPr>
                      <a:xfrm>
                        <a:off x="5462433" y="5561394"/>
                        <a:ext cx="1201014" cy="1040462"/>
                      </a:xfrm>
                      <a:prstGeom prst="rect">
                        <a:avLst/>
                      </a:prstGeom>
                    </p:spPr>
                  </p:pic>
                </p:oleObj>
              </mc:Fallback>
            </mc:AlternateContent>
          </a:graphicData>
        </a:graphic>
      </p:graphicFrame>
    </p:spTree>
    <p:extLst>
      <p:ext uri="{BB962C8B-B14F-4D97-AF65-F5344CB8AC3E}">
        <p14:creationId xmlns:p14="http://schemas.microsoft.com/office/powerpoint/2010/main" val="1795177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Authentication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sp>
        <p:nvSpPr>
          <p:cNvPr id="5" name="Content Placeholder 4"/>
          <p:cNvSpPr>
            <a:spLocks noGrp="1"/>
          </p:cNvSpPr>
          <p:nvPr>
            <p:ph sz="quarter" idx="1"/>
          </p:nvPr>
        </p:nvSpPr>
        <p:spPr/>
        <p:txBody>
          <a:bodyPr/>
          <a:lstStyle/>
          <a:p>
            <a:r>
              <a:rPr lang="en-US" dirty="0"/>
              <a:t>The process of validating an entity’s claim is authentication. The entity may be a person, a process or a hardware device. </a:t>
            </a:r>
          </a:p>
          <a:p>
            <a:r>
              <a:rPr lang="en-US" dirty="0"/>
              <a:t>The common means by which authentication occurs is that the entity provides identity claims and/or credentials which are validated and verified against a trusted source holding those credentials.</a:t>
            </a:r>
          </a:p>
        </p:txBody>
      </p:sp>
    </p:spTree>
    <p:extLst>
      <p:ext uri="{BB962C8B-B14F-4D97-AF65-F5344CB8AC3E}">
        <p14:creationId xmlns:p14="http://schemas.microsoft.com/office/powerpoint/2010/main" val="740652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most common forms of authentication</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a:p>
        </p:txBody>
      </p:sp>
      <p:sp>
        <p:nvSpPr>
          <p:cNvPr id="5" name="Content Placeholder 4"/>
          <p:cNvSpPr>
            <a:spLocks noGrp="1"/>
          </p:cNvSpPr>
          <p:nvPr>
            <p:ph sz="quarter" idx="1"/>
          </p:nvPr>
        </p:nvSpPr>
        <p:spPr/>
        <p:txBody>
          <a:bodyPr>
            <a:normAutofit lnSpcReduction="10000"/>
          </a:bodyPr>
          <a:lstStyle/>
          <a:p>
            <a:r>
              <a:rPr lang="en-US" dirty="0"/>
              <a:t>Anonymous</a:t>
            </a:r>
          </a:p>
          <a:p>
            <a:r>
              <a:rPr lang="en-US" dirty="0"/>
              <a:t>Basic</a:t>
            </a:r>
          </a:p>
          <a:p>
            <a:r>
              <a:rPr lang="en-US" dirty="0"/>
              <a:t>Digest</a:t>
            </a:r>
          </a:p>
          <a:p>
            <a:r>
              <a:rPr lang="en-US" dirty="0"/>
              <a:t>Integrated</a:t>
            </a:r>
          </a:p>
          <a:p>
            <a:r>
              <a:rPr lang="en-US" dirty="0"/>
              <a:t>Client certificates</a:t>
            </a:r>
          </a:p>
          <a:p>
            <a:r>
              <a:rPr lang="en-US" dirty="0"/>
              <a:t>Forms</a:t>
            </a:r>
          </a:p>
          <a:p>
            <a:r>
              <a:rPr lang="en-US" dirty="0"/>
              <a:t>Token</a:t>
            </a:r>
          </a:p>
          <a:p>
            <a:r>
              <a:rPr lang="en-US" dirty="0"/>
              <a:t>Smart cards</a:t>
            </a:r>
          </a:p>
          <a:p>
            <a:r>
              <a:rPr lang="en-US" dirty="0"/>
              <a:t>Biometrics</a:t>
            </a:r>
          </a:p>
        </p:txBody>
      </p:sp>
    </p:spTree>
    <p:extLst>
      <p:ext uri="{BB962C8B-B14F-4D97-AF65-F5344CB8AC3E}">
        <p14:creationId xmlns:p14="http://schemas.microsoft.com/office/powerpoint/2010/main" val="119168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Forms Authentication</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5" name="Content Placeholder 4"/>
          <p:cNvSpPr>
            <a:spLocks noGrp="1"/>
          </p:cNvSpPr>
          <p:nvPr>
            <p:ph sz="quarter" idx="1"/>
          </p:nvPr>
        </p:nvSpPr>
        <p:spPr/>
        <p:txBody>
          <a:bodyPr>
            <a:normAutofit fontScale="85000" lnSpcReduction="10000"/>
          </a:bodyPr>
          <a:lstStyle/>
          <a:p>
            <a:r>
              <a:rPr lang="en-US" dirty="0"/>
              <a:t>Predominantly observed in web applications, Forms authentication requires the user to supply a username and password for authentication purposes and these credentials are validated against a directory store which can be the active directory, a database or configuration file. </a:t>
            </a:r>
          </a:p>
          <a:p>
            <a:r>
              <a:rPr lang="en-US" dirty="0"/>
              <a:t>Since the credentials collected are supplied in clear text form, it is advisable to first cryptographically protect the data being transmitted in addition to implementation transport layer security (TLS) such as SSL or network layer security such as </a:t>
            </a:r>
            <a:r>
              <a:rPr lang="en-US" dirty="0" err="1"/>
              <a:t>IPSec</a:t>
            </a:r>
            <a:r>
              <a:rPr lang="en-US" dirty="0"/>
              <a:t>. </a:t>
            </a:r>
          </a:p>
          <a:p>
            <a:r>
              <a:rPr lang="en-US" dirty="0"/>
              <a:t>An example of a username and password login box used in Forms authentication.</a:t>
            </a:r>
          </a:p>
        </p:txBody>
      </p:sp>
    </p:spTree>
    <p:extLst>
      <p:ext uri="{BB962C8B-B14F-4D97-AF65-F5344CB8AC3E}">
        <p14:creationId xmlns:p14="http://schemas.microsoft.com/office/powerpoint/2010/main" val="215644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Authorization Requirements</a:t>
            </a:r>
          </a:p>
        </p:txBody>
      </p:sp>
      <p:sp>
        <p:nvSpPr>
          <p:cNvPr id="3" name="Footer Placeholder 2"/>
          <p:cNvSpPr>
            <a:spLocks noGrp="1"/>
          </p:cNvSpPr>
          <p:nvPr>
            <p:ph type="ftr" sz="quarter" idx="11"/>
          </p:nvPr>
        </p:nvSpPr>
        <p:spPr/>
        <p:txBody>
          <a:bodyPr/>
          <a:lstStyle/>
          <a:p>
            <a:r>
              <a:rPr lang="en-US" dirty="0"/>
              <a:t>School of ICT - CSF - Apr '22  – SSD - Secure Software Requirements - Part 1</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9</a:t>
            </a:fld>
            <a:endParaRPr lang="en-US"/>
          </a:p>
        </p:txBody>
      </p:sp>
      <p:sp>
        <p:nvSpPr>
          <p:cNvPr id="5" name="Content Placeholder 4"/>
          <p:cNvSpPr>
            <a:spLocks noGrp="1"/>
          </p:cNvSpPr>
          <p:nvPr>
            <p:ph sz="quarter" idx="1"/>
          </p:nvPr>
        </p:nvSpPr>
        <p:spPr/>
        <p:txBody>
          <a:bodyPr>
            <a:normAutofit/>
          </a:bodyPr>
          <a:lstStyle/>
          <a:p>
            <a:r>
              <a:rPr lang="en-US" dirty="0"/>
              <a:t>Role-Based Access Control (RBAC)</a:t>
            </a:r>
          </a:p>
          <a:p>
            <a:pPr lvl="1"/>
            <a:r>
              <a:rPr lang="en-US" dirty="0"/>
              <a:t>In RBAC, individuals (subjects) have access to a resource (object) based on their assigned role. </a:t>
            </a:r>
          </a:p>
          <a:p>
            <a:pPr lvl="1"/>
            <a:r>
              <a:rPr lang="en-US" dirty="0"/>
              <a:t>Permissions to operate on objects such Create, Read, Update or Delete are also defined and determined based on responsibilities and authority (permissions) within the job function.</a:t>
            </a:r>
          </a:p>
        </p:txBody>
      </p:sp>
    </p:spTree>
    <p:extLst>
      <p:ext uri="{BB962C8B-B14F-4D97-AF65-F5344CB8AC3E}">
        <p14:creationId xmlns:p14="http://schemas.microsoft.com/office/powerpoint/2010/main" val="378369420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CD2552E125F84B8E200475DE03BE3D" ma:contentTypeVersion="2" ma:contentTypeDescription="Create a new document." ma:contentTypeScope="" ma:versionID="468dd460492660ca567d8dc1a5f11042">
  <xsd:schema xmlns:xsd="http://www.w3.org/2001/XMLSchema" xmlns:xs="http://www.w3.org/2001/XMLSchema" xmlns:p="http://schemas.microsoft.com/office/2006/metadata/properties" xmlns:ns2="529a54ff-a348-4c45-8f1a-ba25e7b230ba" targetNamespace="http://schemas.microsoft.com/office/2006/metadata/properties" ma:root="true" ma:fieldsID="3939b940bb8481fac2704e484d7f4a8d" ns2:_="">
    <xsd:import namespace="529a54ff-a348-4c45-8f1a-ba25e7b230ba"/>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9a54ff-a348-4c45-8f1a-ba25e7b230b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6AF5D4-0595-425D-B4BF-AD4E407AFF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9a54ff-a348-4c45-8f1a-ba25e7b230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033930-1B3A-4216-9C42-C843468FD1DF}">
  <ds:schemaRefs>
    <ds:schemaRef ds:uri="http://schemas.microsoft.com/sharepoint/v3/contenttype/forms"/>
  </ds:schemaRefs>
</ds:datastoreItem>
</file>

<file path=customXml/itemProps3.xml><?xml version="1.0" encoding="utf-8"?>
<ds:datastoreItem xmlns:ds="http://schemas.openxmlformats.org/officeDocument/2006/customXml" ds:itemID="{7B5F6232-1D2F-4EB4-B17D-091E82BB1253}">
  <ds:schemaRefs>
    <ds:schemaRef ds:uri="http://www.w3.org/XML/1998/namespace"/>
    <ds:schemaRef ds:uri="http://schemas.microsoft.com/office/2006/documentManagement/types"/>
    <ds:schemaRef ds:uri="http://schemas.openxmlformats.org/package/2006/metadata/core-properties"/>
    <ds:schemaRef ds:uri="529a54ff-a348-4c45-8f1a-ba25e7b230ba"/>
    <ds:schemaRef ds:uri="http://purl.org/dc/terms/"/>
    <ds:schemaRef ds:uri="http://purl.org/dc/dcmitype/"/>
    <ds:schemaRef ds:uri="http://schemas.microsoft.com/office/2006/metadata/properties"/>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Median.thmx</Template>
  <TotalTime>18756</TotalTime>
  <Words>1830</Words>
  <Application>Microsoft Macintosh PowerPoint</Application>
  <PresentationFormat>On-screen Show (4:3)</PresentationFormat>
  <Paragraphs>166</Paragraphs>
  <Slides>20</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Calibri</vt:lpstr>
      <vt:lpstr>Times New Roman</vt:lpstr>
      <vt:lpstr>Wingdings</vt:lpstr>
      <vt:lpstr>Wingdings 2</vt:lpstr>
      <vt:lpstr>Median</vt:lpstr>
      <vt:lpstr>Acrobat Document</vt:lpstr>
      <vt:lpstr>SECURE SOFTWARE DEVELOPMENT  (SSD)</vt:lpstr>
      <vt:lpstr>Contents</vt:lpstr>
      <vt:lpstr>Recap Week 2</vt:lpstr>
      <vt:lpstr>Quality Attributes of a Secure Software</vt:lpstr>
      <vt:lpstr>Types of Software Security Requirements</vt:lpstr>
      <vt:lpstr>Authentication Requirements</vt:lpstr>
      <vt:lpstr>The most common forms of authentication</vt:lpstr>
      <vt:lpstr>Forms Authentication</vt:lpstr>
      <vt:lpstr>Authorization Requirements</vt:lpstr>
      <vt:lpstr>Authorization Requirements</vt:lpstr>
      <vt:lpstr>Availability Requirements</vt:lpstr>
      <vt:lpstr>Accountability Requirements</vt:lpstr>
      <vt:lpstr>Accountability Requirements</vt:lpstr>
      <vt:lpstr>Session Management Requirements</vt:lpstr>
      <vt:lpstr>Errors &amp; Exception Management Requirements</vt:lpstr>
      <vt:lpstr>Software Security Requirements:  Explicit  vs High-level</vt:lpstr>
      <vt:lpstr>Activity 3.1: HTTP vs HTTPS (Confidentiality)</vt:lpstr>
      <vt:lpstr>Activity 3.2: Cryptographic Hash Functions (Integrity)</vt:lpstr>
      <vt:lpstr>Open-Ended Question</vt:lpstr>
      <vt:lpstr>Mission 3.3: Your First Razor Pages Application (Individual)</vt:lpstr>
    </vt:vector>
  </TitlesOfParts>
  <Company>NP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Saifulamri OMAR (NP)</dc:creator>
  <cp:lastModifiedBy>Lee Yu Yee Dominic /CSF</cp:lastModifiedBy>
  <cp:revision>917</cp:revision>
  <dcterms:created xsi:type="dcterms:W3CDTF">2015-03-20T20:35:18Z</dcterms:created>
  <dcterms:modified xsi:type="dcterms:W3CDTF">2022-06-08T03:28:14Z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0x010100ADCD2552E125F84B8E200475DE03BE3D</vt:lpwstr>
  </property>
  <property fmtid="{D5CDD505-2E9C-101B-9397-08002B2CF9AE}" pid="3" name="MSIP_Label_30286cb9-b49f-4646-87a5-340028348160_Enabled">
    <vt:lpwstr>true</vt:lpwstr>
  </property>
  <property fmtid="{D5CDD505-2E9C-101B-9397-08002B2CF9AE}" pid="4" name="MSIP_Label_30286cb9-b49f-4646-87a5-340028348160_SetDate">
    <vt:lpwstr>2022-04-10T05:44:59Z</vt:lpwstr>
  </property>
  <property fmtid="{D5CDD505-2E9C-101B-9397-08002B2CF9AE}" pid="5" name="MSIP_Label_30286cb9-b49f-4646-87a5-340028348160_Method">
    <vt:lpwstr>Standard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f31bc8b7-80e0-41c6-aee9-5b5208f5df5e</vt:lpwstr>
  </property>
  <property fmtid="{D5CDD505-2E9C-101B-9397-08002B2CF9AE}" pid="9" name="MSIP_Label_30286cb9-b49f-4646-87a5-340028348160_ContentBits">
    <vt:lpwstr>1</vt:lpwstr>
  </property>
</Properties>
</file>